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7" r:id="rId4"/>
    <p:sldMasterId id="2147484114" r:id="rId5"/>
  </p:sldMasterIdLst>
  <p:notesMasterIdLst>
    <p:notesMasterId r:id="rId42"/>
  </p:notesMasterIdLst>
  <p:sldIdLst>
    <p:sldId id="257" r:id="rId6"/>
    <p:sldId id="275" r:id="rId7"/>
    <p:sldId id="304" r:id="rId8"/>
    <p:sldId id="307" r:id="rId9"/>
    <p:sldId id="309" r:id="rId10"/>
    <p:sldId id="311" r:id="rId11"/>
    <p:sldId id="312" r:id="rId12"/>
    <p:sldId id="310" r:id="rId13"/>
    <p:sldId id="296" r:id="rId14"/>
    <p:sldId id="306" r:id="rId15"/>
    <p:sldId id="315" r:id="rId16"/>
    <p:sldId id="335" r:id="rId17"/>
    <p:sldId id="317" r:id="rId18"/>
    <p:sldId id="314" r:id="rId19"/>
    <p:sldId id="278" r:id="rId20"/>
    <p:sldId id="327" r:id="rId21"/>
    <p:sldId id="328" r:id="rId22"/>
    <p:sldId id="321" r:id="rId23"/>
    <p:sldId id="279" r:id="rId24"/>
    <p:sldId id="326" r:id="rId25"/>
    <p:sldId id="259" r:id="rId26"/>
    <p:sldId id="323" r:id="rId27"/>
    <p:sldId id="336" r:id="rId28"/>
    <p:sldId id="337" r:id="rId29"/>
    <p:sldId id="338" r:id="rId30"/>
    <p:sldId id="339" r:id="rId31"/>
    <p:sldId id="329" r:id="rId32"/>
    <p:sldId id="330" r:id="rId33"/>
    <p:sldId id="331" r:id="rId34"/>
    <p:sldId id="332" r:id="rId35"/>
    <p:sldId id="333" r:id="rId36"/>
    <p:sldId id="334" r:id="rId37"/>
    <p:sldId id="322" r:id="rId38"/>
    <p:sldId id="324" r:id="rId39"/>
    <p:sldId id="340" r:id="rId40"/>
    <p:sldId id="342" r:id="rId41"/>
  </p:sldIdLst>
  <p:sldSz cx="12192000" cy="6858000"/>
  <p:notesSz cx="6805613" cy="9944100"/>
  <p:defaultTextStyle>
    <a:defPPr>
      <a:defRPr lang="nl-B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1pPr>
    <a:lvl2pPr marL="60958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2pPr>
    <a:lvl3pPr marL="121917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3pPr>
    <a:lvl4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4pPr>
    <a:lvl5pPr marL="243833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196">
          <p15:clr>
            <a:srgbClr val="A4A3A4"/>
          </p15:clr>
        </p15:guide>
        <p15:guide id="2" orient="horz" pos="3127">
          <p15:clr>
            <a:srgbClr val="A4A3A4"/>
          </p15:clr>
        </p15:guide>
        <p15:guide id="3" pos="197">
          <p15:clr>
            <a:srgbClr val="A4A3A4"/>
          </p15:clr>
        </p15:guide>
        <p15:guide id="4" pos="2144">
          <p15:clr>
            <a:srgbClr val="A4A3A4"/>
          </p15:clr>
        </p15:guide>
        <p15:guide id="5" pos="409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63D"/>
    <a:srgbClr val="002E65"/>
    <a:srgbClr val="C00000"/>
    <a:srgbClr val="A37A0E"/>
    <a:srgbClr val="FFFFFF"/>
    <a:srgbClr val="D9E1F2"/>
    <a:srgbClr val="E7E8EA"/>
    <a:srgbClr val="FC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94" autoAdjust="0"/>
    <p:restoredTop sz="93897" autoAdjust="0"/>
  </p:normalViewPr>
  <p:slideViewPr>
    <p:cSldViewPr snapToGrid="0" snapToObjects="1" showGuides="1">
      <p:cViewPr varScale="1">
        <p:scale>
          <a:sx n="150" d="100"/>
          <a:sy n="150" d="100"/>
        </p:scale>
        <p:origin x="1160" y="168"/>
      </p:cViewPr>
      <p:guideLst/>
    </p:cSldViewPr>
  </p:slideViewPr>
  <p:outlineViewPr>
    <p:cViewPr>
      <p:scale>
        <a:sx n="33" d="100"/>
        <a:sy n="33" d="100"/>
      </p:scale>
      <p:origin x="0" y="-12176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115" d="100"/>
          <a:sy n="115" d="100"/>
        </p:scale>
        <p:origin x="5240" y="208"/>
      </p:cViewPr>
      <p:guideLst>
        <p:guide orient="horz" pos="196"/>
        <p:guide orient="horz" pos="3127"/>
        <p:guide pos="197"/>
        <p:guide pos="2144"/>
        <p:guide pos="409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7EB73-2A46-9145-87B1-12A14A738614}" type="datetimeFigureOut">
              <a:rPr lang="en-BE" smtClean="0"/>
              <a:t>14/02/2023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86313"/>
            <a:ext cx="5443537" cy="3914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76EF6-B42D-624A-9B9C-BBF9E595853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22309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8381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1726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BE" dirty="0"/>
              <a:t>VGG16: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BE" dirty="0"/>
              <a:t> All methods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BE" dirty="0"/>
              <a:t>Good at single-instance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BE" dirty="0"/>
              <a:t>Drops significantly for 2/3 instances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BE" dirty="0"/>
              <a:t>Bad for 4 instances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BE" dirty="0"/>
              <a:t>ScoreCAM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BE" dirty="0"/>
              <a:t>has best MaxBoxAccV3 performance (bar VGG16 single instance)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BE" dirty="0"/>
              <a:t>big difference with others: 5-15 percentage points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BE" dirty="0"/>
              <a:t>Concurs with paper conclusions that ScoreCAM is better in localizing multiple instances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B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BE" dirty="0"/>
              <a:t>VGG16-GAP versus VGG16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BE" dirty="0"/>
              <a:t>VGG16-GAP significantly better performance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BE" dirty="0"/>
              <a:t>VGG16 has no GAP layer annd 3 FC-layers which adds complexity (more learnable weights) and a less direct relationship between feature maps and classification score.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47816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Similar picrture as for MaxBoxAccV3.</a:t>
            </a:r>
          </a:p>
          <a:p>
            <a:r>
              <a:rPr lang="en-BE" dirty="0"/>
              <a:t>- ScoreCAM performs best by large margin for multiple instances.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35591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189793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246988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71976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BoxAcc for 1, 2, 3, 4 instance datasets</a:t>
            </a:r>
          </a:p>
          <a:p>
            <a:pPr marL="171450" indent="-171450">
              <a:buFontTx/>
              <a:buChar char="-"/>
            </a:pPr>
            <a:r>
              <a:rPr lang="en-BE" dirty="0"/>
              <a:t>1 instance: All CAM methods perform similarly, outperformed by ScoreCAM</a:t>
            </a:r>
          </a:p>
          <a:p>
            <a:pPr marL="171450" indent="-171450">
              <a:buFontTx/>
              <a:buChar char="-"/>
            </a:pPr>
            <a:r>
              <a:rPr lang="en-BE" dirty="0"/>
              <a:t>2,3,4: ScoreCAM performance margin over others even more pronounced</a:t>
            </a:r>
          </a:p>
          <a:p>
            <a:pPr marL="171450" indent="-171450">
              <a:buFontTx/>
              <a:buChar char="-"/>
            </a:pPr>
            <a:r>
              <a:rPr lang="en-BE" dirty="0"/>
              <a:t>Optimal CAM threshold similar for all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390546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PR-Curves at varying CAM thresholds: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Allows us to choose preferred operating thresholds that provides the best precision-recall trade-off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1 instance: similar performance for all methods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2,3,4 instance: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BE" dirty="0"/>
              <a:t>ScoreCAM outperforms rest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BE" dirty="0"/>
              <a:t>AUC drops significantly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345298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BE" dirty="0"/>
              <a:t>ingle instance performance seems similar for all CAM methods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MinMaxCAM: slightly worse. May not be regularized enough.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883091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BE" dirty="0"/>
              <a:t>CAM focus on most discriminative features and underfits instances </a:t>
            </a:r>
          </a:p>
          <a:p>
            <a:pPr marL="171450" indent="-171450">
              <a:buFontTx/>
              <a:buChar char="-"/>
            </a:pPr>
            <a:r>
              <a:rPr lang="en-BE" dirty="0"/>
              <a:t>MinMaxCAM: Overfitting 1 instance, partly fitting other instance</a:t>
            </a:r>
          </a:p>
          <a:p>
            <a:pPr marL="171450" indent="-171450">
              <a:buFontTx/>
              <a:buChar char="-"/>
            </a:pPr>
            <a:r>
              <a:rPr lang="en-BE" dirty="0"/>
              <a:t>ScoreCAM more accurately loalizes multiple instances</a:t>
            </a:r>
          </a:p>
          <a:p>
            <a:pPr marL="0" indent="0">
              <a:buFontTx/>
              <a:buNone/>
            </a:pPr>
            <a:endParaRPr lang="en-BE" dirty="0"/>
          </a:p>
          <a:p>
            <a:pPr marL="0" indent="0">
              <a:buFontTx/>
              <a:buNone/>
            </a:pPr>
            <a:r>
              <a:rPr lang="en-BE" dirty="0"/>
              <a:t>A score-weighted combination of feature maps instead of a global average weighted one, seems better to solve the problem of identifying mutiple occurrences of the same class in an image.</a:t>
            </a:r>
            <a:r>
              <a:rPr lang="en-GB" i="1" dirty="0">
                <a:effectLst/>
                <a:latin typeface="Helvetica" pitchFamily="2" charset="0"/>
              </a:rPr>
              <a:t>.</a:t>
            </a:r>
            <a:endParaRPr lang="en-GB" dirty="0"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58144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The </a:t>
            </a:r>
            <a:r>
              <a:rPr lang="en-BE" baseline="0" dirty="0"/>
              <a:t>research topic of this thesis is called “multiple-instance weakly supervised object localization” (multiple-instance WSOL).</a:t>
            </a:r>
          </a:p>
          <a:p>
            <a:r>
              <a:rPr lang="en-BE" baseline="0" dirty="0"/>
              <a:t>So, let’s first explain where in the object recognition landscape whe can situate multi-instance WSOL by looking at different tasks in this picture.</a:t>
            </a:r>
          </a:p>
          <a:p>
            <a:endParaRPr lang="en-B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dirty="0"/>
              <a:t>Image classification</a:t>
            </a:r>
            <a:r>
              <a:rPr lang="en-BE" b="0" baseline="0" dirty="0"/>
              <a:t> </a:t>
            </a:r>
            <a:r>
              <a:rPr lang="en-BE" dirty="0"/>
              <a:t>deals with assigning a single label or category) to</a:t>
            </a:r>
            <a:r>
              <a:rPr lang="en-BE" baseline="0" dirty="0"/>
              <a:t> an image. Here the label is CAT.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Object localization</a:t>
            </a:r>
            <a:r>
              <a:rPr lang="en-BE" b="0" baseline="0" dirty="0"/>
              <a:t> deals with localizing objects in an image by indicating their bounding box. In the case of </a:t>
            </a:r>
            <a:r>
              <a:rPr lang="en-BE" b="1" baseline="0" dirty="0"/>
              <a:t>WSOL</a:t>
            </a:r>
            <a:r>
              <a:rPr lang="en-BE" b="0" baseline="0" dirty="0"/>
              <a:t>, only a single object is localized by training a model with class labels only.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Object detection</a:t>
            </a:r>
            <a:r>
              <a:rPr lang="en-BE" b="0" baseline="0" dirty="0"/>
              <a:t> is the task of locating objects in an image with bounding boxes and assigning a class label for each detection.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Instance segmentation</a:t>
            </a:r>
            <a:r>
              <a:rPr lang="en-BE" b="0" baseline="0" dirty="0"/>
              <a:t> deals with assigning a class label for each pixel of an image.</a:t>
            </a:r>
            <a:endParaRPr lang="en-BE" b="1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BE" b="0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BE" b="1" baseline="0" dirty="0"/>
              <a:t>Just as WSOL, multi-instance WSOL</a:t>
            </a:r>
            <a:r>
              <a:rPr lang="en-BE" b="0" baseline="0" dirty="0"/>
              <a:t> uses only class labels to train a model for localization, but it extends WSOL to find mutiple objects of the same class.</a:t>
            </a:r>
            <a:endParaRPr lang="en-BE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724398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Same conclusions as for 2 instances.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675571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Smaller object instances are more challenging to localize. Easier to miss.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This example shows better-than-average performance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MinMaxCAM: more regularization may be needed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ScoreCAM: again better at capturing instances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876988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61822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63390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3943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37894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946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18211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95243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17494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only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A766-FA6C-4E42-BAD1-58E378599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DCFB5-39F0-E04F-B592-B890194C07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5A4F71-3F20-42EB-95C9-52E7339E42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1516380"/>
            <a:ext cx="10944225" cy="472090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8563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6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A64A23-42F4-0341-A372-ED0B454B67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19D3F277-1732-274A-BDAC-F3BB5EB7334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664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C73DE83C-1825-BF4A-A473-AF62420F8C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10221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9" name="Tijdelijke aanduiding voor afbeelding 33">
            <a:extLst>
              <a:ext uri="{FF2B5EF4-FFF2-40B4-BE49-F238E27FC236}">
                <a16:creationId xmlns:a16="http://schemas.microsoft.com/office/drawing/2014/main" id="{64A41B62-3349-A641-9E85-33C3E278DD4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41330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88F6B30C-94E8-264F-86F5-31D0E47D7244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058585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61850B4-D4F1-234A-9F22-195572228DA4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802688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DCDD9BD6-DB58-C84C-BD3C-F9652F4D492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326874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5" name="Tijdelijke aanduiding voor afbeelding 33">
            <a:extLst>
              <a:ext uri="{FF2B5EF4-FFF2-40B4-BE49-F238E27FC236}">
                <a16:creationId xmlns:a16="http://schemas.microsoft.com/office/drawing/2014/main" id="{965879DE-F296-964E-A952-9184C5050E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0664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7" name="Tijdelijke aanduiding voor afbeelding 33">
            <a:extLst>
              <a:ext uri="{FF2B5EF4-FFF2-40B4-BE49-F238E27FC236}">
                <a16:creationId xmlns:a16="http://schemas.microsoft.com/office/drawing/2014/main" id="{D15EA347-33D1-EE4E-9464-3CF0EAE3CC0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410221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9" name="Tijdelijke aanduiding voor afbeelding 33">
            <a:extLst>
              <a:ext uri="{FF2B5EF4-FFF2-40B4-BE49-F238E27FC236}">
                <a16:creationId xmlns:a16="http://schemas.microsoft.com/office/drawing/2014/main" id="{4EC1974C-2EB3-274B-A88C-617CC7414E5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141330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330314A6-BF29-EC42-BF75-622C5286D53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5058585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1" name="Tijdelijke aanduiding voor inhoud 2">
            <a:extLst>
              <a:ext uri="{FF2B5EF4-FFF2-40B4-BE49-F238E27FC236}">
                <a16:creationId xmlns:a16="http://schemas.microsoft.com/office/drawing/2014/main" id="{D6D76FCC-D508-DD4F-BB82-48A5BCC5457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8802688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2" name="Tijdelijke aanduiding voor inhoud 2">
            <a:extLst>
              <a:ext uri="{FF2B5EF4-FFF2-40B4-BE49-F238E27FC236}">
                <a16:creationId xmlns:a16="http://schemas.microsoft.com/office/drawing/2014/main" id="{125E4E80-E44F-EA4F-8054-6AB42A8470B4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326874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3528E721-8656-4BDD-B009-8819AFB97FC5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1339266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4" name="Content Placeholder 9">
            <a:extLst>
              <a:ext uri="{FF2B5EF4-FFF2-40B4-BE49-F238E27FC236}">
                <a16:creationId xmlns:a16="http://schemas.microsoft.com/office/drawing/2014/main" id="{2C048C0B-E29D-49EF-80B5-29D0B0F479C0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339266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5" name="Content Placeholder 9">
            <a:extLst>
              <a:ext uri="{FF2B5EF4-FFF2-40B4-BE49-F238E27FC236}">
                <a16:creationId xmlns:a16="http://schemas.microsoft.com/office/drawing/2014/main" id="{5F680696-8F3B-4E74-B265-71DF36E09776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5070977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6" name="Content Placeholder 9">
            <a:extLst>
              <a:ext uri="{FF2B5EF4-FFF2-40B4-BE49-F238E27FC236}">
                <a16:creationId xmlns:a16="http://schemas.microsoft.com/office/drawing/2014/main" id="{50B084AF-045B-4B49-8FBE-93ACB3E7F00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8802688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AD8E938A-1AD9-4373-BBFD-C7C066DAB3FA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5070977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8" name="Content Placeholder 9">
            <a:extLst>
              <a:ext uri="{FF2B5EF4-FFF2-40B4-BE49-F238E27FC236}">
                <a16:creationId xmlns:a16="http://schemas.microsoft.com/office/drawing/2014/main" id="{0C6D1181-34A3-47D3-99A2-1B802126EDC5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8802688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49166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-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06A4-C8C0-BA4F-A09B-9014BCE49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6E971-EE47-7745-ACA8-1DEF0415F3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967EE9E6-2701-5E4F-A341-5478485FBD8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1578459"/>
            <a:ext cx="10944224" cy="465882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Arial" panose="020B0604020202020204" pitchFamily="34" charset="0"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tabLst/>
              <a:defRPr/>
            </a:pPr>
            <a:r>
              <a:rPr lang="en-US" noProof="0"/>
              <a:t>Click the icon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3082753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chart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F6014-7DB0-CF4A-88E9-463AB221A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5457A-9933-1149-9392-ABAF631B7C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3AF460E3-37FD-6B4C-86A1-EEC95DD40B34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2760663"/>
            <a:ext cx="10944224" cy="34766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object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A507705-E8A5-0A44-A7D0-4ECFDD43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88" y="1690688"/>
            <a:ext cx="10936287" cy="885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83614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UAntwerpen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0802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Antwerpen_titl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AABACC8-28A2-D34B-8A1E-5CF7BA9005CC}"/>
              </a:ext>
            </a:extLst>
          </p:cNvPr>
          <p:cNvSpPr/>
          <p:nvPr userDrawn="1"/>
        </p:nvSpPr>
        <p:spPr>
          <a:xfrm>
            <a:off x="623888" y="627478"/>
            <a:ext cx="10954551" cy="5618356"/>
          </a:xfrm>
          <a:custGeom>
            <a:avLst/>
            <a:gdLst>
              <a:gd name="connsiteX0" fmla="*/ 0 w 10296525"/>
              <a:gd name="connsiteY0" fmla="*/ 0 h 4968875"/>
              <a:gd name="connsiteX1" fmla="*/ 10296525 w 10296525"/>
              <a:gd name="connsiteY1" fmla="*/ 0 h 4968875"/>
              <a:gd name="connsiteX2" fmla="*/ 10296525 w 10296525"/>
              <a:gd name="connsiteY2" fmla="*/ 4968875 h 4968875"/>
              <a:gd name="connsiteX3" fmla="*/ 253304 w 10296525"/>
              <a:gd name="connsiteY3" fmla="*/ 4968875 h 4968875"/>
              <a:gd name="connsiteX4" fmla="*/ 202263 w 10296525"/>
              <a:gd name="connsiteY4" fmla="*/ 4963730 h 4968875"/>
              <a:gd name="connsiteX5" fmla="*/ 0 w 10296525"/>
              <a:gd name="connsiteY5" fmla="*/ 4715562 h 4968875"/>
              <a:gd name="connsiteX6" fmla="*/ 0 w 10296525"/>
              <a:gd name="connsiteY6" fmla="*/ 0 h 4968875"/>
              <a:gd name="connsiteX0" fmla="*/ 0 w 10629811"/>
              <a:gd name="connsiteY0" fmla="*/ 0 h 4968875"/>
              <a:gd name="connsiteX1" fmla="*/ 10629811 w 10629811"/>
              <a:gd name="connsiteY1" fmla="*/ 8546 h 4968875"/>
              <a:gd name="connsiteX2" fmla="*/ 10296525 w 10629811"/>
              <a:gd name="connsiteY2" fmla="*/ 4968875 h 4968875"/>
              <a:gd name="connsiteX3" fmla="*/ 253304 w 10629811"/>
              <a:gd name="connsiteY3" fmla="*/ 4968875 h 4968875"/>
              <a:gd name="connsiteX4" fmla="*/ 202263 w 10629811"/>
              <a:gd name="connsiteY4" fmla="*/ 4963730 h 4968875"/>
              <a:gd name="connsiteX5" fmla="*/ 0 w 10629811"/>
              <a:gd name="connsiteY5" fmla="*/ 4715562 h 4968875"/>
              <a:gd name="connsiteX6" fmla="*/ 0 w 10629811"/>
              <a:gd name="connsiteY6" fmla="*/ 0 h 4968875"/>
              <a:gd name="connsiteX0" fmla="*/ 0 w 10629811"/>
              <a:gd name="connsiteY0" fmla="*/ 0 h 4977421"/>
              <a:gd name="connsiteX1" fmla="*/ 10629811 w 10629811"/>
              <a:gd name="connsiteY1" fmla="*/ 8546 h 4977421"/>
              <a:gd name="connsiteX2" fmla="*/ 10629811 w 10629811"/>
              <a:gd name="connsiteY2" fmla="*/ 4977421 h 4977421"/>
              <a:gd name="connsiteX3" fmla="*/ 253304 w 10629811"/>
              <a:gd name="connsiteY3" fmla="*/ 4968875 h 4977421"/>
              <a:gd name="connsiteX4" fmla="*/ 202263 w 10629811"/>
              <a:gd name="connsiteY4" fmla="*/ 4963730 h 4977421"/>
              <a:gd name="connsiteX5" fmla="*/ 0 w 10629811"/>
              <a:gd name="connsiteY5" fmla="*/ 4715562 h 4977421"/>
              <a:gd name="connsiteX6" fmla="*/ 0 w 10629811"/>
              <a:gd name="connsiteY6" fmla="*/ 0 h 4977421"/>
              <a:gd name="connsiteX0" fmla="*/ 8545 w 10629811"/>
              <a:gd name="connsiteY0" fmla="*/ 0 h 5618356"/>
              <a:gd name="connsiteX1" fmla="*/ 10629811 w 10629811"/>
              <a:gd name="connsiteY1" fmla="*/ 649481 h 5618356"/>
              <a:gd name="connsiteX2" fmla="*/ 10629811 w 10629811"/>
              <a:gd name="connsiteY2" fmla="*/ 5618356 h 5618356"/>
              <a:gd name="connsiteX3" fmla="*/ 253304 w 10629811"/>
              <a:gd name="connsiteY3" fmla="*/ 5609810 h 5618356"/>
              <a:gd name="connsiteX4" fmla="*/ 202263 w 10629811"/>
              <a:gd name="connsiteY4" fmla="*/ 5604665 h 5618356"/>
              <a:gd name="connsiteX5" fmla="*/ 0 w 10629811"/>
              <a:gd name="connsiteY5" fmla="*/ 5356497 h 5618356"/>
              <a:gd name="connsiteX6" fmla="*/ 8545 w 10629811"/>
              <a:gd name="connsiteY6" fmla="*/ 0 h 5618356"/>
              <a:gd name="connsiteX0" fmla="*/ 8545 w 10946005"/>
              <a:gd name="connsiteY0" fmla="*/ 0 h 5618356"/>
              <a:gd name="connsiteX1" fmla="*/ 10946005 w 10946005"/>
              <a:gd name="connsiteY1" fmla="*/ 8546 h 5618356"/>
              <a:gd name="connsiteX2" fmla="*/ 10629811 w 10946005"/>
              <a:gd name="connsiteY2" fmla="*/ 5618356 h 5618356"/>
              <a:gd name="connsiteX3" fmla="*/ 253304 w 10946005"/>
              <a:gd name="connsiteY3" fmla="*/ 5609810 h 5618356"/>
              <a:gd name="connsiteX4" fmla="*/ 202263 w 10946005"/>
              <a:gd name="connsiteY4" fmla="*/ 5604665 h 5618356"/>
              <a:gd name="connsiteX5" fmla="*/ 0 w 10946005"/>
              <a:gd name="connsiteY5" fmla="*/ 5356497 h 5618356"/>
              <a:gd name="connsiteX6" fmla="*/ 8545 w 10946005"/>
              <a:gd name="connsiteY6" fmla="*/ 0 h 5618356"/>
              <a:gd name="connsiteX0" fmla="*/ 8545 w 10954551"/>
              <a:gd name="connsiteY0" fmla="*/ 0 h 5618356"/>
              <a:gd name="connsiteX1" fmla="*/ 10946005 w 10954551"/>
              <a:gd name="connsiteY1" fmla="*/ 8546 h 5618356"/>
              <a:gd name="connsiteX2" fmla="*/ 10954551 w 10954551"/>
              <a:gd name="connsiteY2" fmla="*/ 5618356 h 5618356"/>
              <a:gd name="connsiteX3" fmla="*/ 253304 w 10954551"/>
              <a:gd name="connsiteY3" fmla="*/ 5609810 h 5618356"/>
              <a:gd name="connsiteX4" fmla="*/ 202263 w 10954551"/>
              <a:gd name="connsiteY4" fmla="*/ 5604665 h 5618356"/>
              <a:gd name="connsiteX5" fmla="*/ 0 w 10954551"/>
              <a:gd name="connsiteY5" fmla="*/ 5356497 h 5618356"/>
              <a:gd name="connsiteX6" fmla="*/ 8545 w 10954551"/>
              <a:gd name="connsiteY6" fmla="*/ 0 h 56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4551" h="5618356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1D26ADD-50E0-864E-879F-AED5604BF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53" y="2318879"/>
            <a:ext cx="109639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34ABFA-B94B-7346-9AA3-E2278EC84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53" y="4071937"/>
            <a:ext cx="10963985" cy="1043343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7" name="Afbeelding 5">
            <a:extLst>
              <a:ext uri="{FF2B5EF4-FFF2-40B4-BE49-F238E27FC236}">
                <a16:creationId xmlns:a16="http://schemas.microsoft.com/office/drawing/2014/main" id="{B9DEEA89-1D64-4629-B832-554B89D05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3203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leredful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7ABBDCB5-5D2A-8947-AEB8-B06A6093E3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37623"/>
            <a:ext cx="10944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DBF08461-C600-4C47-803A-43BF0EAD9B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888" y="4471987"/>
            <a:ext cx="10944225" cy="1062037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6" name="Afbeelding 12">
            <a:extLst>
              <a:ext uri="{FF2B5EF4-FFF2-40B4-BE49-F238E27FC236}">
                <a16:creationId xmlns:a16="http://schemas.microsoft.com/office/drawing/2014/main" id="{D9C957F6-60B6-4D8B-A101-1844D34A62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23059" y="1506906"/>
            <a:ext cx="2745882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8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l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AABACC8-28A2-D34B-8A1E-5CF7BA9005CC}"/>
              </a:ext>
            </a:extLst>
          </p:cNvPr>
          <p:cNvSpPr/>
          <p:nvPr userDrawn="1"/>
        </p:nvSpPr>
        <p:spPr>
          <a:xfrm>
            <a:off x="623888" y="627478"/>
            <a:ext cx="10954551" cy="5618356"/>
          </a:xfrm>
          <a:custGeom>
            <a:avLst/>
            <a:gdLst>
              <a:gd name="connsiteX0" fmla="*/ 0 w 10296525"/>
              <a:gd name="connsiteY0" fmla="*/ 0 h 4968875"/>
              <a:gd name="connsiteX1" fmla="*/ 10296525 w 10296525"/>
              <a:gd name="connsiteY1" fmla="*/ 0 h 4968875"/>
              <a:gd name="connsiteX2" fmla="*/ 10296525 w 10296525"/>
              <a:gd name="connsiteY2" fmla="*/ 4968875 h 4968875"/>
              <a:gd name="connsiteX3" fmla="*/ 253304 w 10296525"/>
              <a:gd name="connsiteY3" fmla="*/ 4968875 h 4968875"/>
              <a:gd name="connsiteX4" fmla="*/ 202263 w 10296525"/>
              <a:gd name="connsiteY4" fmla="*/ 4963730 h 4968875"/>
              <a:gd name="connsiteX5" fmla="*/ 0 w 10296525"/>
              <a:gd name="connsiteY5" fmla="*/ 4715562 h 4968875"/>
              <a:gd name="connsiteX6" fmla="*/ 0 w 10296525"/>
              <a:gd name="connsiteY6" fmla="*/ 0 h 4968875"/>
              <a:gd name="connsiteX0" fmla="*/ 0 w 10629811"/>
              <a:gd name="connsiteY0" fmla="*/ 0 h 4968875"/>
              <a:gd name="connsiteX1" fmla="*/ 10629811 w 10629811"/>
              <a:gd name="connsiteY1" fmla="*/ 8546 h 4968875"/>
              <a:gd name="connsiteX2" fmla="*/ 10296525 w 10629811"/>
              <a:gd name="connsiteY2" fmla="*/ 4968875 h 4968875"/>
              <a:gd name="connsiteX3" fmla="*/ 253304 w 10629811"/>
              <a:gd name="connsiteY3" fmla="*/ 4968875 h 4968875"/>
              <a:gd name="connsiteX4" fmla="*/ 202263 w 10629811"/>
              <a:gd name="connsiteY4" fmla="*/ 4963730 h 4968875"/>
              <a:gd name="connsiteX5" fmla="*/ 0 w 10629811"/>
              <a:gd name="connsiteY5" fmla="*/ 4715562 h 4968875"/>
              <a:gd name="connsiteX6" fmla="*/ 0 w 10629811"/>
              <a:gd name="connsiteY6" fmla="*/ 0 h 4968875"/>
              <a:gd name="connsiteX0" fmla="*/ 0 w 10629811"/>
              <a:gd name="connsiteY0" fmla="*/ 0 h 4977421"/>
              <a:gd name="connsiteX1" fmla="*/ 10629811 w 10629811"/>
              <a:gd name="connsiteY1" fmla="*/ 8546 h 4977421"/>
              <a:gd name="connsiteX2" fmla="*/ 10629811 w 10629811"/>
              <a:gd name="connsiteY2" fmla="*/ 4977421 h 4977421"/>
              <a:gd name="connsiteX3" fmla="*/ 253304 w 10629811"/>
              <a:gd name="connsiteY3" fmla="*/ 4968875 h 4977421"/>
              <a:gd name="connsiteX4" fmla="*/ 202263 w 10629811"/>
              <a:gd name="connsiteY4" fmla="*/ 4963730 h 4977421"/>
              <a:gd name="connsiteX5" fmla="*/ 0 w 10629811"/>
              <a:gd name="connsiteY5" fmla="*/ 4715562 h 4977421"/>
              <a:gd name="connsiteX6" fmla="*/ 0 w 10629811"/>
              <a:gd name="connsiteY6" fmla="*/ 0 h 4977421"/>
              <a:gd name="connsiteX0" fmla="*/ 8545 w 10629811"/>
              <a:gd name="connsiteY0" fmla="*/ 0 h 5618356"/>
              <a:gd name="connsiteX1" fmla="*/ 10629811 w 10629811"/>
              <a:gd name="connsiteY1" fmla="*/ 649481 h 5618356"/>
              <a:gd name="connsiteX2" fmla="*/ 10629811 w 10629811"/>
              <a:gd name="connsiteY2" fmla="*/ 5618356 h 5618356"/>
              <a:gd name="connsiteX3" fmla="*/ 253304 w 10629811"/>
              <a:gd name="connsiteY3" fmla="*/ 5609810 h 5618356"/>
              <a:gd name="connsiteX4" fmla="*/ 202263 w 10629811"/>
              <a:gd name="connsiteY4" fmla="*/ 5604665 h 5618356"/>
              <a:gd name="connsiteX5" fmla="*/ 0 w 10629811"/>
              <a:gd name="connsiteY5" fmla="*/ 5356497 h 5618356"/>
              <a:gd name="connsiteX6" fmla="*/ 8545 w 10629811"/>
              <a:gd name="connsiteY6" fmla="*/ 0 h 5618356"/>
              <a:gd name="connsiteX0" fmla="*/ 8545 w 10946005"/>
              <a:gd name="connsiteY0" fmla="*/ 0 h 5618356"/>
              <a:gd name="connsiteX1" fmla="*/ 10946005 w 10946005"/>
              <a:gd name="connsiteY1" fmla="*/ 8546 h 5618356"/>
              <a:gd name="connsiteX2" fmla="*/ 10629811 w 10946005"/>
              <a:gd name="connsiteY2" fmla="*/ 5618356 h 5618356"/>
              <a:gd name="connsiteX3" fmla="*/ 253304 w 10946005"/>
              <a:gd name="connsiteY3" fmla="*/ 5609810 h 5618356"/>
              <a:gd name="connsiteX4" fmla="*/ 202263 w 10946005"/>
              <a:gd name="connsiteY4" fmla="*/ 5604665 h 5618356"/>
              <a:gd name="connsiteX5" fmla="*/ 0 w 10946005"/>
              <a:gd name="connsiteY5" fmla="*/ 5356497 h 5618356"/>
              <a:gd name="connsiteX6" fmla="*/ 8545 w 10946005"/>
              <a:gd name="connsiteY6" fmla="*/ 0 h 5618356"/>
              <a:gd name="connsiteX0" fmla="*/ 8545 w 10954551"/>
              <a:gd name="connsiteY0" fmla="*/ 0 h 5618356"/>
              <a:gd name="connsiteX1" fmla="*/ 10946005 w 10954551"/>
              <a:gd name="connsiteY1" fmla="*/ 8546 h 5618356"/>
              <a:gd name="connsiteX2" fmla="*/ 10954551 w 10954551"/>
              <a:gd name="connsiteY2" fmla="*/ 5618356 h 5618356"/>
              <a:gd name="connsiteX3" fmla="*/ 253304 w 10954551"/>
              <a:gd name="connsiteY3" fmla="*/ 5609810 h 5618356"/>
              <a:gd name="connsiteX4" fmla="*/ 202263 w 10954551"/>
              <a:gd name="connsiteY4" fmla="*/ 5604665 h 5618356"/>
              <a:gd name="connsiteX5" fmla="*/ 0 w 10954551"/>
              <a:gd name="connsiteY5" fmla="*/ 5356497 h 5618356"/>
              <a:gd name="connsiteX6" fmla="*/ 8545 w 10954551"/>
              <a:gd name="connsiteY6" fmla="*/ 0 h 56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4551" h="5618356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1D26ADD-50E0-864E-879F-AED5604BF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53" y="2318879"/>
            <a:ext cx="109639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34ABFA-B94B-7346-9AA3-E2278EC84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53" y="4071937"/>
            <a:ext cx="10963985" cy="1043343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7" name="Afbeelding 5">
            <a:extLst>
              <a:ext uri="{FF2B5EF4-FFF2-40B4-BE49-F238E27FC236}">
                <a16:creationId xmlns:a16="http://schemas.microsoft.com/office/drawing/2014/main" id="{B9DEEA89-1D64-4629-B832-554B89D05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889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with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C3132F7D-D063-1C4B-8D0F-49AC33221A4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3398203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99222-05DA-F24F-99F4-A098BCC40D8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pic>
        <p:nvPicPr>
          <p:cNvPr id="14" name="Afbeelding 5">
            <a:extLst>
              <a:ext uri="{FF2B5EF4-FFF2-40B4-BE49-F238E27FC236}">
                <a16:creationId xmlns:a16="http://schemas.microsoft.com/office/drawing/2014/main" id="{5364E5CA-8701-44A9-9FAA-5375A1F5CE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90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3">
            <a:extLst>
              <a:ext uri="{FF2B5EF4-FFF2-40B4-BE49-F238E27FC236}">
                <a16:creationId xmlns:a16="http://schemas.microsoft.com/office/drawing/2014/main" id="{BF020726-1AA6-EE4D-9CD8-9B40673609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89753A3A-E019-254C-9677-C9C519017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8" y="3613790"/>
            <a:ext cx="376159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First Name Name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4D01101A-4B64-9146-92CB-AB7133B61F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8" y="1500371"/>
            <a:ext cx="3762375" cy="1945955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Quote</a:t>
            </a:r>
          </a:p>
        </p:txBody>
      </p:sp>
    </p:spTree>
    <p:extLst>
      <p:ext uri="{BB962C8B-B14F-4D97-AF65-F5344CB8AC3E}">
        <p14:creationId xmlns:p14="http://schemas.microsoft.com/office/powerpoint/2010/main" val="1092190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1B9851-093E-A241-B582-F0998CFFFE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041CBA9C-BD5E-424C-93BC-60164869E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4313" y="620713"/>
            <a:ext cx="5003800" cy="1385085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32">
            <a:extLst>
              <a:ext uri="{FF2B5EF4-FFF2-40B4-BE49-F238E27FC236}">
                <a16:creationId xmlns:a16="http://schemas.microsoft.com/office/drawing/2014/main" id="{971C9B50-FEE3-1047-A14B-9C8C2F5D606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00C433-47C4-4D3D-A245-AA41DF75B6E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564313" y="2271713"/>
            <a:ext cx="5004000" cy="3965575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/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1791485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quoteand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09DBE046-B8F3-D840-ABA8-37DDBE8E14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29C33EA9-EAA8-554B-9770-EC4BF96CD4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9" y="3613790"/>
            <a:ext cx="341573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First Name Name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9A2A5195-C3FC-3548-A159-FD845F8D8A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9" y="1500371"/>
            <a:ext cx="3416443" cy="1945955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Quote</a:t>
            </a:r>
          </a:p>
        </p:txBody>
      </p:sp>
      <p:pic>
        <p:nvPicPr>
          <p:cNvPr id="16" name="Afbeelding 5">
            <a:extLst>
              <a:ext uri="{FF2B5EF4-FFF2-40B4-BE49-F238E27FC236}">
                <a16:creationId xmlns:a16="http://schemas.microsoft.com/office/drawing/2014/main" id="{D1E7E4FE-EB1E-4D7F-8B3F-62E84FC8F5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745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Antwerpen_only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A766-FA6C-4E42-BAD1-58E378599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DCFB5-39F0-E04F-B592-B890194C07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5A4F71-3F20-42EB-95C9-52E7339E42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1516380"/>
            <a:ext cx="10944225" cy="472090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093724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Antwerpen-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06A4-C8C0-BA4F-A09B-9014BCE49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6E971-EE47-7745-ACA8-1DEF0415F3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967EE9E6-2701-5E4F-A341-5478485FBD8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1578459"/>
            <a:ext cx="10944224" cy="465882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Arial" panose="020B0604020202020204" pitchFamily="34" charset="0"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tabLst/>
              <a:defRPr/>
            </a:pPr>
            <a:r>
              <a:rPr lang="en-US" noProof="0"/>
              <a:t>Click the icon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3425450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image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5">
            <a:extLst>
              <a:ext uri="{FF2B5EF4-FFF2-40B4-BE49-F238E27FC236}">
                <a16:creationId xmlns:a16="http://schemas.microsoft.com/office/drawing/2014/main" id="{B12DC5D2-C15B-384E-ACE3-F0E40CA5B4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19850" y="3790950"/>
            <a:ext cx="4679950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First Name Surname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8C578B-3D4D-A146-A851-282B51A240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550988"/>
            <a:ext cx="5148263" cy="200977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40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FontTx/>
              <a:buNone/>
              <a:defRPr b="1" i="0">
                <a:latin typeface="ITC Officina Sans Std Book" panose="020B0506040203020204" pitchFamily="34" charset="77"/>
              </a:defRPr>
            </a:lvl2pPr>
            <a:lvl3pPr>
              <a:buFontTx/>
              <a:buNone/>
              <a:defRPr b="1" i="0">
                <a:latin typeface="ITC Officina Sans Std Book" panose="020B0506040203020204" pitchFamily="34" charset="77"/>
              </a:defRPr>
            </a:lvl3pPr>
            <a:lvl4pPr>
              <a:buFontTx/>
              <a:buNone/>
              <a:defRPr b="1" i="0">
                <a:latin typeface="ITC Officina Sans Std Book" panose="020B0506040203020204" pitchFamily="34" charset="77"/>
              </a:defRPr>
            </a:lvl4pPr>
            <a:lvl5pPr>
              <a:buFontTx/>
              <a:buNone/>
              <a:defRPr b="1" i="0"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8" name="Picture Placeholder 32">
            <a:extLst>
              <a:ext uri="{FF2B5EF4-FFF2-40B4-BE49-F238E27FC236}">
                <a16:creationId xmlns:a16="http://schemas.microsoft.com/office/drawing/2014/main" id="{EC1F9A97-4534-9843-B646-D059D7C6C13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5BB1C7-FC5A-B946-BB68-C1CE13FA7270}"/>
              </a:ext>
            </a:extLst>
          </p:cNvPr>
          <p:cNvSpPr txBox="1"/>
          <p:nvPr userDrawn="1"/>
        </p:nvSpPr>
        <p:spPr>
          <a:xfrm>
            <a:off x="7758545" y="1939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1600" b="0" i="0" noProof="0">
              <a:latin typeface="ITC Officina Sans Std Book" panose="020B0506040203020204" pitchFamily="34" charset="77"/>
            </a:endParaRP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7E144AFC-D904-4FB6-B919-055F696512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pic>
        <p:nvPicPr>
          <p:cNvPr id="22" name="Afbeelding 9">
            <a:extLst>
              <a:ext uri="{FF2B5EF4-FFF2-40B4-BE49-F238E27FC236}">
                <a16:creationId xmlns:a16="http://schemas.microsoft.com/office/drawing/2014/main" id="{752406CF-E1DB-4F93-8F26-924E169462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19850" y="620713"/>
            <a:ext cx="4572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4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small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C6F1C0-FB41-374F-96D7-91F7C4144D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9356378E-A322-0148-887E-E179D9487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825" y="620713"/>
            <a:ext cx="7380287" cy="1524317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FF5D94AB-D4EB-5448-86E3-3EB6A7057B5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187825" y="2386148"/>
            <a:ext cx="7380287" cy="3851139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Object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6A3A24F-2120-4AFD-BACB-61D96D62CDE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3338512" cy="5616575"/>
          </a:xfrm>
          <a:custGeom>
            <a:avLst/>
            <a:gdLst>
              <a:gd name="connsiteX0" fmla="*/ 0 w 3338512"/>
              <a:gd name="connsiteY0" fmla="*/ 0 h 5616575"/>
              <a:gd name="connsiteX1" fmla="*/ 1897639 w 3338512"/>
              <a:gd name="connsiteY1" fmla="*/ 0 h 5616575"/>
              <a:gd name="connsiteX2" fmla="*/ 2245442 w 3338512"/>
              <a:gd name="connsiteY2" fmla="*/ 0 h 5616575"/>
              <a:gd name="connsiteX3" fmla="*/ 3338512 w 3338512"/>
              <a:gd name="connsiteY3" fmla="*/ 0 h 5616575"/>
              <a:gd name="connsiteX4" fmla="*/ 3338512 w 3338512"/>
              <a:gd name="connsiteY4" fmla="*/ 5616000 h 5616575"/>
              <a:gd name="connsiteX5" fmla="*/ 2245442 w 3338512"/>
              <a:gd name="connsiteY5" fmla="*/ 5616000 h 5616575"/>
              <a:gd name="connsiteX6" fmla="*/ 2245442 w 3338512"/>
              <a:gd name="connsiteY6" fmla="*/ 5616575 h 5616575"/>
              <a:gd name="connsiteX7" fmla="*/ 219036 w 3338512"/>
              <a:gd name="connsiteY7" fmla="*/ 5616575 h 5616575"/>
              <a:gd name="connsiteX8" fmla="*/ 174900 w 3338512"/>
              <a:gd name="connsiteY8" fmla="*/ 5611430 h 5616575"/>
              <a:gd name="connsiteX9" fmla="*/ 0 w 3338512"/>
              <a:gd name="connsiteY9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38512" h="5616575">
                <a:moveTo>
                  <a:pt x="0" y="0"/>
                </a:moveTo>
                <a:lnTo>
                  <a:pt x="1897639" y="0"/>
                </a:lnTo>
                <a:lnTo>
                  <a:pt x="2245442" y="0"/>
                </a:lnTo>
                <a:lnTo>
                  <a:pt x="3338512" y="0"/>
                </a:lnTo>
                <a:lnTo>
                  <a:pt x="3338512" y="5616000"/>
                </a:lnTo>
                <a:lnTo>
                  <a:pt x="2245442" y="5616000"/>
                </a:lnTo>
                <a:lnTo>
                  <a:pt x="2245442" y="5616575"/>
                </a:lnTo>
                <a:lnTo>
                  <a:pt x="219036" y="5616575"/>
                </a:lnTo>
                <a:lnTo>
                  <a:pt x="174900" y="5611430"/>
                </a:lnTo>
                <a:cubicBezTo>
                  <a:pt x="75085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 dirty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1467339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wide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B888CD-A307-4440-9DD3-B7D11E6E03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83767035-9902-FC49-AC72-35DC514AC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3981389"/>
            <a:ext cx="10934529" cy="665480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A4040A68-34E6-9A48-9414-CDB50C7EDBA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3888" y="4857371"/>
            <a:ext cx="10934529" cy="1379915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Object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9E92B83-A16B-FC4F-BC12-7624D8F2371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10934529" cy="3150175"/>
          </a:xfrm>
          <a:custGeom>
            <a:avLst/>
            <a:gdLst>
              <a:gd name="connsiteX0" fmla="*/ 0 w 10934529"/>
              <a:gd name="connsiteY0" fmla="*/ 0 h 3150175"/>
              <a:gd name="connsiteX1" fmla="*/ 10934529 w 10934529"/>
              <a:gd name="connsiteY1" fmla="*/ 0 h 3150175"/>
              <a:gd name="connsiteX2" fmla="*/ 10934529 w 10934529"/>
              <a:gd name="connsiteY2" fmla="*/ 3150175 h 3150175"/>
              <a:gd name="connsiteX3" fmla="*/ 253304 w 10934529"/>
              <a:gd name="connsiteY3" fmla="*/ 3150175 h 3150175"/>
              <a:gd name="connsiteX4" fmla="*/ 202263 w 10934529"/>
              <a:gd name="connsiteY4" fmla="*/ 3145030 h 3150175"/>
              <a:gd name="connsiteX5" fmla="*/ 0 w 10934529"/>
              <a:gd name="connsiteY5" fmla="*/ 2896862 h 315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4529" h="3150175">
                <a:moveTo>
                  <a:pt x="0" y="0"/>
                </a:moveTo>
                <a:lnTo>
                  <a:pt x="10934529" y="0"/>
                </a:lnTo>
                <a:lnTo>
                  <a:pt x="10934529" y="3150175"/>
                </a:lnTo>
                <a:lnTo>
                  <a:pt x="253304" y="3150175"/>
                </a:lnTo>
                <a:lnTo>
                  <a:pt x="202263" y="3145030"/>
                </a:lnTo>
                <a:cubicBezTo>
                  <a:pt x="86832" y="3121409"/>
                  <a:pt x="0" y="3019276"/>
                  <a:pt x="0" y="28968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360649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DA42F-3FB6-ED4E-BB67-A10574D209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AA798DC2-15C2-744D-A0DA-FBAD9971D4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0411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45C6B10F-3A7A-0A4C-A932-1D4E1382BFD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28097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999ECC60-AB72-8647-A135-FB0CF980826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2724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9EEB3BC6-5818-4244-A78C-1A7B9F04BE5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722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816787A9-2DFD-A54D-B3D1-B9387B7C89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80410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2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B04326B7-E91B-9740-A418-C88B2E74C60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128097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414A82-8300-43F5-8449-10B8D34A3010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32723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55D1222-512A-4020-AE86-8C428804EA1D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380410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A007419B-9354-4CE8-81AF-E975BC83ACBC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8128097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2180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9BF78AC3-F061-4145-A432-3FB7391D0F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14198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6" name="Tijdelijke aanduiding voor afbeelding 33">
            <a:extLst>
              <a:ext uri="{FF2B5EF4-FFF2-40B4-BE49-F238E27FC236}">
                <a16:creationId xmlns:a16="http://schemas.microsoft.com/office/drawing/2014/main" id="{AAA97E2B-5188-B740-8501-2BF96B4796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260054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6410F448-44B9-E245-8CA2-3AC4F6FCD9F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005909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36376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83593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10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383593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E18EDD4A-93E4-41E6-A00B-6EF03C4ACB6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136376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7923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Subtitle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36376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83593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10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383593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E18EDD4A-93E4-41E6-A00B-6EF03C4ACB6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136376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88162A-5A9D-4BDD-AC29-D36DAB786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620713"/>
            <a:ext cx="10944226" cy="791794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8899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2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09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3391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09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253391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88162A-5A9D-4BDD-AC29-D36DAB786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620713"/>
            <a:ext cx="10944226" cy="791794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1797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1948A336-DFA9-6348-B512-B2BBC75D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ACEE07E0-D229-2548-A4C6-019956C34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3493" y="6339173"/>
            <a:ext cx="26446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12212B-EACF-4AB5-8035-E9729BF53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1516380"/>
            <a:ext cx="10944225" cy="47209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8" name="Afbeelding 5">
            <a:extLst>
              <a:ext uri="{FF2B5EF4-FFF2-40B4-BE49-F238E27FC236}">
                <a16:creationId xmlns:a16="http://schemas.microsoft.com/office/drawing/2014/main" id="{28FB73F1-7269-47FF-86D6-7DE691640759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5" r:id="rId1"/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6" r:id="rId8"/>
    <p:sldLayoutId id="2147484117" r:id="rId9"/>
    <p:sldLayoutId id="2147484111" r:id="rId10"/>
    <p:sldLayoutId id="2147484113" r:id="rId11"/>
    <p:sldLayoutId id="2147484112" r:id="rId12"/>
    <p:sldLayoutId id="2147484102" r:id="rId13"/>
    <p:sldLayoutId id="2147484119" r:id="rId14"/>
  </p:sldLayoutIdLst>
  <p:hf hdr="0"/>
  <p:txStyles>
    <p:titleStyle>
      <a:lvl1pPr algn="l" defTabSz="1217054" rtl="0" eaLnBrk="1" fontAlgn="base" hangingPunct="1">
        <a:spcBef>
          <a:spcPct val="0"/>
        </a:spcBef>
        <a:spcAft>
          <a:spcPct val="0"/>
        </a:spcAft>
        <a:defRPr sz="3800" b="1" i="0" kern="1200">
          <a:solidFill>
            <a:schemeClr val="accent2"/>
          </a:solidFill>
          <a:latin typeface="Calibri" panose="020F0502020204030204" pitchFamily="34" charset="0"/>
          <a:ea typeface="Verdana" charset="0"/>
          <a:cs typeface="Calibri" panose="020F0502020204030204" pitchFamily="34" charset="0"/>
        </a:defRPr>
      </a:lvl1pPr>
      <a:lvl2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68288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§"/>
        <a:defRPr sz="2800" b="1" i="0" kern="1200">
          <a:solidFill>
            <a:schemeClr val="tx1"/>
          </a:solidFill>
          <a:latin typeface="+mn-lt"/>
          <a:ea typeface="Verdana" charset="0"/>
          <a:cs typeface="Calibri Light" panose="020F0302020204030204" pitchFamily="34" charset="0"/>
        </a:defRPr>
      </a:lvl1pPr>
      <a:lvl2pPr marL="628650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2pPr>
      <a:lvl3pPr marL="987425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3pPr>
      <a:lvl4pPr marL="1347788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4pPr>
      <a:lvl5pPr marL="1700213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5pPr>
      <a:lvl6pPr marL="2076450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575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nl-BE" sz="1800" kern="1200" dirty="0" err="1" smtClean="0">
          <a:solidFill>
            <a:schemeClr val="tx1"/>
          </a:solidFill>
          <a:latin typeface="+mn-lt"/>
          <a:ea typeface="+mn-ea"/>
          <a:cs typeface="+mn-cs"/>
        </a:defRPr>
      </a:lvl7pPr>
      <a:lvl8pPr marL="2795587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160712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8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54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4118" r:id="rId7"/>
    <p:sldLayoutId id="214748412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" userDrawn="1">
          <p15:clr>
            <a:srgbClr val="F26B43"/>
          </p15:clr>
        </p15:guide>
        <p15:guide id="2" pos="393" userDrawn="1">
          <p15:clr>
            <a:srgbClr val="F26B43"/>
          </p15:clr>
        </p15:guide>
        <p15:guide id="3" pos="7287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.png"/><Relationship Id="rId5" Type="http://schemas.openxmlformats.org/officeDocument/2006/relationships/image" Target="../media/image9.tiff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7654-B1F8-CB41-A11C-78EAAE0B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Weakly supervised </a:t>
            </a:r>
            <a:br>
              <a:rPr lang="en-US" sz="66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6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 localization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9F27B-4FA1-1945-B3AE-2234EB3F59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Thesis midterm – 15/2/2023</a:t>
            </a:r>
          </a:p>
          <a:p>
            <a:r>
              <a:rPr lang="en-US" dirty="0"/>
              <a:t>Geert Goemaere</a:t>
            </a:r>
          </a:p>
        </p:txBody>
      </p:sp>
    </p:spTree>
    <p:extLst>
      <p:ext uri="{BB962C8B-B14F-4D97-AF65-F5344CB8AC3E}">
        <p14:creationId xmlns:p14="http://schemas.microsoft.com/office/powerpoint/2010/main" val="2323801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43AF8-9168-960A-B019-C2A49A61C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 based on CAM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F5DA41-503D-310A-778E-CB715322F0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10</a:t>
            </a:fld>
            <a:endParaRPr lang="nl-BE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7833A1-4A9D-3F1E-3BFD-CBDE1AB14F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BE" dirty="0"/>
              <a:t>CAM</a:t>
            </a:r>
          </a:p>
          <a:p>
            <a:pPr lvl="1"/>
            <a:r>
              <a:rPr lang="en-BE" dirty="0"/>
              <a:t>Baseline</a:t>
            </a:r>
          </a:p>
          <a:p>
            <a:pPr marL="0" indent="0">
              <a:buNone/>
            </a:pPr>
            <a:endParaRPr lang="en-BE" dirty="0"/>
          </a:p>
          <a:p>
            <a:pPr marL="0" indent="0">
              <a:buNone/>
            </a:pPr>
            <a:r>
              <a:rPr lang="en-BE" dirty="0"/>
              <a:t>GradCAM</a:t>
            </a:r>
          </a:p>
          <a:p>
            <a:pPr lvl="1"/>
            <a:r>
              <a:rPr lang="en-BE" dirty="0"/>
              <a:t>Generalized CAM</a:t>
            </a:r>
          </a:p>
          <a:p>
            <a:pPr marL="0" indent="0">
              <a:buNone/>
            </a:pPr>
            <a:endParaRPr lang="en-BE" dirty="0"/>
          </a:p>
          <a:p>
            <a:pPr marL="0" indent="0">
              <a:buNone/>
            </a:pPr>
            <a:r>
              <a:rPr lang="en-BE" dirty="0"/>
              <a:t>ScoreCAM</a:t>
            </a:r>
          </a:p>
          <a:p>
            <a:pPr lvl="1"/>
            <a:r>
              <a:rPr lang="en-BE" dirty="0"/>
              <a:t>Promising for multi-instance localization</a:t>
            </a:r>
          </a:p>
          <a:p>
            <a:pPr marL="0" indent="0">
              <a:buNone/>
            </a:pPr>
            <a:endParaRPr lang="en-BE" dirty="0"/>
          </a:p>
          <a:p>
            <a:pPr marL="0" indent="0">
              <a:buNone/>
            </a:pPr>
            <a:r>
              <a:rPr lang="en-BE" dirty="0"/>
              <a:t>MinMaxCAM</a:t>
            </a:r>
          </a:p>
          <a:p>
            <a:pPr lvl="1"/>
            <a:r>
              <a:rPr lang="en-BE" dirty="0"/>
              <a:t>Object coverage regularization</a:t>
            </a:r>
          </a:p>
        </p:txBody>
      </p:sp>
    </p:spTree>
    <p:extLst>
      <p:ext uri="{BB962C8B-B14F-4D97-AF65-F5344CB8AC3E}">
        <p14:creationId xmlns:p14="http://schemas.microsoft.com/office/powerpoint/2010/main" val="2482707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11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7A3A9-B8AD-6010-B68C-5071FAACAC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BE" dirty="0"/>
              <a:t>VGG16 and ResNet50</a:t>
            </a:r>
          </a:p>
          <a:p>
            <a:r>
              <a:rPr lang="en-BE" dirty="0"/>
              <a:t>Used in most papers</a:t>
            </a:r>
          </a:p>
          <a:p>
            <a:r>
              <a:rPr lang="en-BE" dirty="0"/>
              <a:t>VGG16-GAP variant</a:t>
            </a:r>
          </a:p>
          <a:p>
            <a:pPr lvl="1"/>
            <a:r>
              <a:rPr lang="en-BE" dirty="0"/>
              <a:t>Required for CAM, MinMaxCAM</a:t>
            </a:r>
          </a:p>
          <a:p>
            <a:pPr lvl="1"/>
            <a:r>
              <a:rPr lang="en-BE" dirty="0"/>
              <a:t>Added GAP-layer + FC-layers replaced with softmax layer</a:t>
            </a:r>
          </a:p>
        </p:txBody>
      </p:sp>
    </p:spTree>
    <p:extLst>
      <p:ext uri="{BB962C8B-B14F-4D97-AF65-F5344CB8AC3E}">
        <p14:creationId xmlns:p14="http://schemas.microsoft.com/office/powerpoint/2010/main" val="1603560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D3DB19-E71F-FA0F-D3A2-D0F746DAFE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12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4A562A-55FE-B044-8A4F-8006ED00CA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0809" y="1578459"/>
            <a:ext cx="5307799" cy="522288"/>
          </a:xfrm>
        </p:spPr>
        <p:txBody>
          <a:bodyPr/>
          <a:lstStyle/>
          <a:p>
            <a:r>
              <a:rPr lang="en-BE" dirty="0"/>
              <a:t>SYNTHETIC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F87DFDF-D7C1-B8AD-F47F-17DF1D70D08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53391" y="1578459"/>
            <a:ext cx="5307799" cy="522288"/>
          </a:xfrm>
        </p:spPr>
        <p:txBody>
          <a:bodyPr/>
          <a:lstStyle/>
          <a:p>
            <a:r>
              <a:rPr lang="en-BE" dirty="0"/>
              <a:t>ImageNet-1k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1E4C8F8-1489-4EDF-077B-2E3232E407B6}"/>
              </a:ext>
            </a:extLst>
          </p:cNvPr>
          <p:cNvSpPr>
            <a:spLocks noGrp="1"/>
          </p:cNvSpPr>
          <p:nvPr>
            <p:ph sz="quarter" idx="27"/>
          </p:nvPr>
        </p:nvSpPr>
        <p:spPr/>
        <p:txBody>
          <a:bodyPr/>
          <a:lstStyle/>
          <a:p>
            <a:pPr algn="l"/>
            <a:r>
              <a:rPr lang="en-BE" dirty="0"/>
              <a:t>9 classes</a:t>
            </a:r>
          </a:p>
          <a:p>
            <a:pPr algn="l"/>
            <a:r>
              <a:rPr lang="en-GB" dirty="0"/>
              <a:t>4 d</a:t>
            </a:r>
            <a:r>
              <a:rPr lang="en-BE" dirty="0"/>
              <a:t>atasets: fixed instance count (1..4)</a:t>
            </a:r>
          </a:p>
          <a:p>
            <a:pPr algn="l"/>
            <a:r>
              <a:rPr lang="en-BE" dirty="0"/>
              <a:t>Ground truth: </a:t>
            </a:r>
            <a:r>
              <a:rPr lang="en-GB" dirty="0"/>
              <a:t>C</a:t>
            </a:r>
            <a:r>
              <a:rPr lang="en-BE" dirty="0"/>
              <a:t>lass labels, </a:t>
            </a:r>
            <a:r>
              <a:rPr lang="en-GB" dirty="0"/>
              <a:t>b</a:t>
            </a:r>
            <a:r>
              <a:rPr lang="en-BE" dirty="0"/>
              <a:t>ounding boxes, </a:t>
            </a:r>
            <a:r>
              <a:rPr lang="en-GB" dirty="0"/>
              <a:t>s</a:t>
            </a:r>
            <a:r>
              <a:rPr lang="en-BE" dirty="0"/>
              <a:t>egmentation masks</a:t>
            </a:r>
          </a:p>
          <a:p>
            <a:pPr algn="l"/>
            <a:endParaRPr lang="en-BE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35EC342-0979-EFFB-57F6-7D6453E89683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/>
          <a:lstStyle/>
          <a:p>
            <a:pPr lvl="1" algn="l"/>
            <a:r>
              <a:rPr lang="en-GB" sz="1600" dirty="0"/>
              <a:t>1000 classes, natural images</a:t>
            </a:r>
          </a:p>
          <a:p>
            <a:pPr lvl="1" algn="l"/>
            <a:r>
              <a:rPr lang="en-GB" sz="1600" dirty="0"/>
              <a:t>Validation set used for testing (common approach)</a:t>
            </a:r>
          </a:p>
          <a:p>
            <a:pPr lvl="1" algn="l"/>
            <a:r>
              <a:rPr lang="en-GB" sz="1600" dirty="0"/>
              <a:t>Ground truth: </a:t>
            </a:r>
            <a:r>
              <a:rPr lang="en-GB" dirty="0"/>
              <a:t>Class labels, bounding boxes</a:t>
            </a:r>
          </a:p>
          <a:p>
            <a:pPr lvl="1" algn="l"/>
            <a:endParaRPr lang="en-BE" dirty="0"/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A1466B72-50D6-6444-0A19-CD5331680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9180"/>
            <a:ext cx="10944226" cy="791794"/>
          </a:xfrm>
        </p:spPr>
        <p:txBody>
          <a:bodyPr/>
          <a:lstStyle/>
          <a:p>
            <a:r>
              <a:rPr lang="en-BE" dirty="0"/>
              <a:t>Datasets</a:t>
            </a:r>
          </a:p>
        </p:txBody>
      </p:sp>
      <p:pic>
        <p:nvPicPr>
          <p:cNvPr id="15" name="Picture 2" descr="ImageNet">
            <a:extLst>
              <a:ext uri="{FF2B5EF4-FFF2-40B4-BE49-F238E27FC236}">
                <a16:creationId xmlns:a16="http://schemas.microsoft.com/office/drawing/2014/main" id="{F67C74EE-05D5-672F-6099-695E0FBC3AAE}"/>
              </a:ext>
            </a:extLst>
          </p:cNvPr>
          <p:cNvPicPr>
            <a:picLocks noGrp="1" noChangeAspect="1" noChangeArrowheads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" r="-224"/>
          <a:stretch/>
        </p:blipFill>
        <p:spPr bwMode="auto">
          <a:xfrm>
            <a:off x="7554740" y="3242733"/>
            <a:ext cx="27051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34AC3FEC-F53A-8D31-7042-89902921FC1A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/>
          <a:srcRect t="47" b="47"/>
          <a:stretch>
            <a:fillRect/>
          </a:stretch>
        </p:blipFill>
        <p:spPr>
          <a:xfrm>
            <a:off x="2383802" y="3242732"/>
            <a:ext cx="1801813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975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Metrics – MaxBoxAccV3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13</a:t>
            </a:fld>
            <a:endParaRPr lang="nl-B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777797E-18B2-E5C3-7088-C244F1A18D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Reference: MaxBoxAccV2 </a:t>
            </a:r>
            <a:r>
              <a:rPr lang="en-GB" sz="1800" dirty="0">
                <a:effectLst/>
                <a:latin typeface="Helvetica" pitchFamily="2" charset="0"/>
              </a:rPr>
              <a:t>[Choe et al., 2020b]</a:t>
            </a:r>
            <a:endParaRPr lang="en-GB" dirty="0">
              <a:effectLst/>
              <a:latin typeface="Helvetica" pitchFamily="2" charset="0"/>
            </a:endParaRPr>
          </a:p>
          <a:p>
            <a:pPr lvl="1"/>
            <a:r>
              <a:rPr lang="en-BE" dirty="0"/>
              <a:t>Considers single best match between GT and estimated bounding boxes</a:t>
            </a:r>
          </a:p>
          <a:p>
            <a:r>
              <a:rPr lang="en-BE" dirty="0"/>
              <a:t>MaxBoxAccV3 modifies V2:</a:t>
            </a:r>
          </a:p>
          <a:p>
            <a:pPr lvl="1"/>
            <a:r>
              <a:rPr lang="en-BE" dirty="0"/>
              <a:t>For each GT bounding box, consider best match with estimated bounding boxes</a:t>
            </a:r>
          </a:p>
          <a:p>
            <a:pPr marL="360362" lvl="1" indent="0">
              <a:buNone/>
            </a:pP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D31A7-26A1-27B1-7396-0B6202516B32}"/>
              </a:ext>
            </a:extLst>
          </p:cNvPr>
          <p:cNvSpPr txBox="1"/>
          <p:nvPr/>
        </p:nvSpPr>
        <p:spPr>
          <a:xfrm>
            <a:off x="8623005" y="28707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443C8-96BE-81A9-D37B-35C103635D64}"/>
                  </a:ext>
                </a:extLst>
              </p:cNvPr>
              <p:cNvSpPr txBox="1"/>
              <p:nvPr/>
            </p:nvSpPr>
            <p:spPr>
              <a:xfrm>
                <a:off x="418296" y="4191406"/>
                <a:ext cx="7417761" cy="112542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179388" algn="l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𝑀𝑎𝑥𝐵𝑜𝑥𝐴𝑐𝑐𝑉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0.3,0.5,0.7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𝐵𝑜𝑥𝐴𝑐𝑐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BE" sz="2400" b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443C8-96BE-81A9-D37B-35C103635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96" y="4191406"/>
                <a:ext cx="7417761" cy="1125427"/>
              </a:xfrm>
              <a:prstGeom prst="rect">
                <a:avLst/>
              </a:prstGeom>
              <a:blipFill>
                <a:blip r:embed="rId3"/>
                <a:stretch>
                  <a:fillRect t="-111236" b="-15168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AFB3CA3-E181-49EF-AEAB-AAB7D509F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5124" y="3459173"/>
            <a:ext cx="3588923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4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Metrics – Pixel Average Precision (PxAP)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14</a:t>
            </a:fld>
            <a:endParaRPr lang="nl-BE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9026F89-1551-CEFB-66D2-4C377D117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598" y="3169179"/>
            <a:ext cx="384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7E5AE1-11C2-FDAB-5D54-0E0488D082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PxAP already used in </a:t>
            </a:r>
            <a:r>
              <a:rPr lang="en-GB" sz="2000" dirty="0">
                <a:effectLst/>
                <a:latin typeface="Helvetica" pitchFamily="2" charset="0"/>
              </a:rPr>
              <a:t>[Choe et al., 2020b]</a:t>
            </a:r>
            <a:r>
              <a:rPr lang="en-BE" dirty="0"/>
              <a:t> </a:t>
            </a:r>
          </a:p>
          <a:p>
            <a:r>
              <a:rPr lang="en-BE" dirty="0"/>
              <a:t>Applies to multi-instance localization</a:t>
            </a:r>
          </a:p>
          <a:p>
            <a:r>
              <a:rPr lang="en-BE" dirty="0"/>
              <a:t>Only usable when GT segmentation masks available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14AB20-8526-1588-8B15-E92C4F3E4D1E}"/>
                  </a:ext>
                </a:extLst>
              </p:cNvPr>
              <p:cNvSpPr txBox="1"/>
              <p:nvPr/>
            </p:nvSpPr>
            <p:spPr>
              <a:xfrm>
                <a:off x="623887" y="4163049"/>
                <a:ext cx="7167214" cy="775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2400" i="1" smtClean="0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𝑃𝑥𝐴𝑃</m:t>
                      </m:r>
                      <m:r>
                        <a:rPr lang="nl-BE" sz="2400" i="1" smtClean="0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box>
                        <m:boxPr>
                          <m:ctrlPr>
                            <a:rPr lang="en-BE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boxPr>
                        <m:e>
                          <m:r>
                            <a:rPr lang="nl-BE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∶=</m:t>
                          </m:r>
                        </m:e>
                      </m:box>
                      <m:r>
                        <a:rPr lang="nl-BE" sz="2400" i="1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BE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nl-BE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𝑙</m:t>
                          </m:r>
                        </m:sub>
                        <m:sup/>
                        <m:e>
                          <m:r>
                            <a:rPr lang="nl-BE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𝑃𝑥𝑃𝑟𝑒𝑐</m:t>
                          </m:r>
                          <m:d>
                            <m:dPr>
                              <m:ctrlPr>
                                <a:rPr lang="en-BE" sz="2400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nl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d>
                        <m:dPr>
                          <m:ctrlPr>
                            <a:rPr lang="en-BE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nl-BE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𝑃𝑥𝑅𝑒𝑐</m:t>
                          </m:r>
                          <m:d>
                            <m:dPr>
                              <m:ctrlPr>
                                <a:rPr lang="en-BE" sz="2400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nl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nl-BE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nl-BE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𝑃𝑥𝑅𝑒𝑐</m:t>
                          </m:r>
                          <m:d>
                            <m:dPr>
                              <m:ctrlPr>
                                <a:rPr lang="en-BE" sz="2400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nl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𝑙</m:t>
                                  </m:r>
                                  <m:r>
                                    <a:rPr lang="nl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BE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14AB20-8526-1588-8B15-E92C4F3E4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87" y="4163049"/>
                <a:ext cx="7167214" cy="775084"/>
              </a:xfrm>
              <a:prstGeom prst="rect">
                <a:avLst/>
              </a:prstGeom>
              <a:blipFill>
                <a:blip r:embed="rId4"/>
                <a:stretch>
                  <a:fillRect t="-174194" b="-24677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1306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490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BC5FA-D8A4-CF35-890C-FE2EBA172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 performance – </a:t>
            </a:r>
            <a:r>
              <a:rPr lang="en-BE" dirty="0">
                <a:solidFill>
                  <a:srgbClr val="C00000"/>
                </a:solidFill>
              </a:rPr>
              <a:t>MaxBoxAccV3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830D8-E178-BE38-108C-DBCA198AC2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16</a:t>
            </a:fld>
            <a:endParaRPr lang="nl-BE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E072D8C-27C5-ED70-3E38-2D20D98EB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969516"/>
              </p:ext>
            </p:extLst>
          </p:nvPr>
        </p:nvGraphicFramePr>
        <p:xfrm>
          <a:off x="1897588" y="1508760"/>
          <a:ext cx="8396824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3960">
                  <a:extLst>
                    <a:ext uri="{9D8B030D-6E8A-4147-A177-3AD203B41FA5}">
                      <a16:colId xmlns:a16="http://schemas.microsoft.com/office/drawing/2014/main" val="1331351969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435666766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3277317542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2164103463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841984709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2554181793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303895025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585069216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162742833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endParaRPr lang="en-BE" sz="1800" dirty="0"/>
                    </a:p>
                  </a:txBody>
                  <a:tcPr anchor="ctr"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VGG16-GAP</a:t>
                      </a:r>
                    </a:p>
                    <a:p>
                      <a:pPr algn="ctr"/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(SYNTHETIC object instances)</a:t>
                      </a:r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VGG16</a:t>
                      </a:r>
                    </a:p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(SYNTHETIC object instances)</a:t>
                      </a:r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37568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M</a:t>
                      </a:r>
                      <a:r>
                        <a:rPr lang="en-BE" sz="1800" b="1" dirty="0">
                          <a:solidFill>
                            <a:schemeClr val="bg1"/>
                          </a:solidFill>
                        </a:rPr>
                        <a:t>ethod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4062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86.83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45.58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41.50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15.71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40527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GradCAM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86.83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45.58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41.50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15.71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74.50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32.08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30.17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9.17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110725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ScoreCAM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91.83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60.08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56.28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26.50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0" dirty="0">
                          <a:solidFill>
                            <a:srgbClr val="002E65"/>
                          </a:solidFill>
                        </a:rPr>
                        <a:t>70.50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43.08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35.17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13.25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871768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MinMaxCAM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sz="1800" dirty="0"/>
                        <a:t>87.17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48.92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45.99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16.00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4812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12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BC5FA-D8A4-CF35-890C-FE2EBA172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 performance – </a:t>
            </a:r>
            <a:r>
              <a:rPr lang="en-BE" dirty="0">
                <a:solidFill>
                  <a:srgbClr val="C00000"/>
                </a:solidFill>
              </a:rPr>
              <a:t>PxAP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830D8-E178-BE38-108C-DBCA198AC2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17</a:t>
            </a:fld>
            <a:endParaRPr lang="nl-BE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E072D8C-27C5-ED70-3E38-2D20D98EB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516345"/>
              </p:ext>
            </p:extLst>
          </p:nvPr>
        </p:nvGraphicFramePr>
        <p:xfrm>
          <a:off x="1897588" y="1508760"/>
          <a:ext cx="8396824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3960">
                  <a:extLst>
                    <a:ext uri="{9D8B030D-6E8A-4147-A177-3AD203B41FA5}">
                      <a16:colId xmlns:a16="http://schemas.microsoft.com/office/drawing/2014/main" val="1331351969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435666766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3277317542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2164103463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841984709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2554181793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303895025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585069216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162742833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endParaRPr lang="en-BE" sz="1800" dirty="0"/>
                    </a:p>
                  </a:txBody>
                  <a:tcPr anchor="ctr"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VGG16-GAP</a:t>
                      </a:r>
                    </a:p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(SYNTHETIC object instances)</a:t>
                      </a:r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VGG16</a:t>
                      </a:r>
                    </a:p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(SYNTHETIC object instances)</a:t>
                      </a:r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37568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M</a:t>
                      </a:r>
                      <a:r>
                        <a:rPr lang="en-BE" sz="1800" b="1" dirty="0">
                          <a:solidFill>
                            <a:schemeClr val="bg1"/>
                          </a:solidFill>
                        </a:rPr>
                        <a:t>ethod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4062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86.87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63.46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58.40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29.04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40527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GradCAM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86.87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63.46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58.40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29.04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sz="1800" b="0" dirty="0">
                          <a:solidFill>
                            <a:srgbClr val="002E65"/>
                          </a:solidFill>
                        </a:rPr>
                        <a:t>67.99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39.15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41.93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/>
                        <a:t>13.05</a:t>
                      </a:r>
                      <a:endParaRPr lang="en-BE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110725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ScoreCAM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0" dirty="0">
                          <a:solidFill>
                            <a:srgbClr val="002E65"/>
                          </a:solidFill>
                        </a:rPr>
                        <a:t>85.64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70.06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67.66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38.97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68.80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53.33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45.85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21.40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871768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MinMaxCAM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sz="1800" dirty="0"/>
                        <a:t>86.55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65.35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61.21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26.51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4812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3356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AE48EC-75F4-3AF3-F66D-7EAEC265BF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18</a:t>
            </a:fld>
            <a:endParaRPr lang="nl-B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C0D90F7-8AE7-6262-962E-25A5E219244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BE" dirty="0"/>
              <a:t>Observations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452FE4-99F2-D845-71DA-A54DC5E5B973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Example: </a:t>
            </a:r>
            <a:r>
              <a:rPr lang="en-GB" dirty="0" err="1"/>
              <a:t>MinMaxCAM</a:t>
            </a:r>
            <a:r>
              <a:rPr lang="en-GB" dirty="0"/>
              <a:t> for VGG16-GAP SYNTHETIC</a:t>
            </a:r>
          </a:p>
          <a:p>
            <a:r>
              <a:rPr lang="en-GB" dirty="0"/>
              <a:t>Classification training hurts localization performance</a:t>
            </a:r>
          </a:p>
          <a:p>
            <a:r>
              <a:rPr lang="en-GB" dirty="0"/>
              <a:t>Bests localization after few training epochs</a:t>
            </a:r>
          </a:p>
          <a:p>
            <a:r>
              <a:rPr lang="en-GB" dirty="0"/>
              <a:t>Drops when classification performance converges</a:t>
            </a:r>
          </a:p>
          <a:p>
            <a:r>
              <a:rPr lang="en-GB" dirty="0"/>
              <a:t>More accurate classification may focus on most discriminative parts</a:t>
            </a:r>
          </a:p>
          <a:p>
            <a:r>
              <a:rPr lang="en-GB" dirty="0"/>
              <a:t>In line with Choe et al, 2020b findings</a:t>
            </a:r>
          </a:p>
          <a:p>
            <a:pPr marL="0" indent="0">
              <a:buNone/>
            </a:pPr>
            <a:endParaRPr lang="en-B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B45A9-0DB2-122F-4B02-915883413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Learning curves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146277-13DE-920E-ADF7-16C90AA66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" y="1579473"/>
            <a:ext cx="5041570" cy="404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70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93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AA7494-329E-4504-B942-FD34475EC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9394DB-B14D-49A9-920B-BE5FD9371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Research question</a:t>
            </a:r>
          </a:p>
          <a:p>
            <a:r>
              <a:rPr lang="en-US" dirty="0"/>
              <a:t>Method</a:t>
            </a:r>
          </a:p>
          <a:p>
            <a:r>
              <a:rPr lang="en-US" dirty="0"/>
              <a:t>Experiments</a:t>
            </a:r>
          </a:p>
          <a:p>
            <a:r>
              <a:rPr lang="en-US" dirty="0"/>
              <a:t>Next steps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0439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5DC68-0094-D52D-572C-4F8B4B826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Next steps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0AC52F-7EC9-6389-7142-DB204764EB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20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760620-D27C-BC5F-5A70-AB48C5ED1E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CAM method benchmarking for ImageNet-1k dataset</a:t>
            </a:r>
          </a:p>
          <a:p>
            <a:r>
              <a:rPr lang="en-BE" dirty="0"/>
              <a:t>Try possible improvement leads for multi-instance localization</a:t>
            </a:r>
          </a:p>
          <a:p>
            <a:pPr lvl="1"/>
            <a:r>
              <a:rPr lang="en-BE" dirty="0"/>
              <a:t>Iterative bounding box extraction</a:t>
            </a:r>
          </a:p>
          <a:p>
            <a:pPr lvl="2"/>
            <a:r>
              <a:rPr lang="en-GB" dirty="0"/>
              <a:t>F</a:t>
            </a:r>
            <a:r>
              <a:rPr lang="en-BE" dirty="0"/>
              <a:t>eed image to model and capture feature activation maps (CAMS)</a:t>
            </a:r>
          </a:p>
          <a:p>
            <a:pPr lvl="2"/>
            <a:r>
              <a:rPr lang="en-BE" dirty="0"/>
              <a:t>Compute bounding boxes on binarized CAMs using operational threshold</a:t>
            </a:r>
          </a:p>
          <a:p>
            <a:pPr lvl="2"/>
            <a:r>
              <a:rPr lang="en-BE" dirty="0"/>
              <a:t>Mask computed bounding boxes in image (e.g. with noise, zero values) </a:t>
            </a:r>
          </a:p>
          <a:p>
            <a:pPr lvl="2"/>
            <a:r>
              <a:rPr lang="en-BE" dirty="0"/>
              <a:t>Repeat until some stop criterion (e.g. no bounding boxes found)</a:t>
            </a:r>
          </a:p>
          <a:p>
            <a:pPr lvl="1"/>
            <a:r>
              <a:rPr lang="en-BE" dirty="0"/>
              <a:t>Variant: Mask image with binarized CAMs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53949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Tijdelijke aanduiding voor afbeelding 10">
            <a:extLst>
              <a:ext uri="{FF2B5EF4-FFF2-40B4-BE49-F238E27FC236}">
                <a16:creationId xmlns:a16="http://schemas.microsoft.com/office/drawing/2014/main" id="{1EF826F9-09AD-784D-8098-BA37A0D1D8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888" y="627478"/>
            <a:ext cx="10944225" cy="5609810"/>
          </a:xfr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5AE456E2-3316-426B-AAB7-A4E53F7F8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2476500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87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25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AC842-F5E1-F9E1-B2A1-A2CDA955E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11622-4661-AA27-5517-F3DEFD870C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70509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Metrics – MaxBoxAccV3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24</a:t>
            </a:fld>
            <a:endParaRPr lang="nl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D31A7-26A1-27B1-7396-0B6202516B32}"/>
              </a:ext>
            </a:extLst>
          </p:cNvPr>
          <p:cNvSpPr txBox="1"/>
          <p:nvPr/>
        </p:nvSpPr>
        <p:spPr>
          <a:xfrm>
            <a:off x="8623005" y="28707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F02693-9675-C50E-A167-7DE15045C101}"/>
                  </a:ext>
                </a:extLst>
              </p:cNvPr>
              <p:cNvSpPr txBox="1"/>
              <p:nvPr/>
            </p:nvSpPr>
            <p:spPr>
              <a:xfrm>
                <a:off x="779777" y="3008376"/>
                <a:ext cx="7077684" cy="112542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179388" algn="l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𝐵𝑜𝑥𝐴𝑐𝑐</m:t>
                    </m:r>
                    <m:d>
                      <m:d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d>
                    <m:box>
                      <m:box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  <m:sup>
                            <m:r>
                              <a:rPr lang="en-US" sz="24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𝐼𝑜𝑈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𝑏𝑜𝑥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sz="24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400" b="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sz="240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2400" b="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p>
                                          </m:e>
                                        </m:d>
                                        <m:r>
                                          <a:rPr lang="en-US" sz="2400" b="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d>
                                    <m:r>
                                      <a:rPr lang="en-US" sz="24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  <m: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BE" sz="2400" b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F02693-9675-C50E-A167-7DE15045C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77" y="3008376"/>
                <a:ext cx="7077684" cy="1125427"/>
              </a:xfrm>
              <a:prstGeom prst="rect">
                <a:avLst/>
              </a:prstGeom>
              <a:blipFill>
                <a:blip r:embed="rId3"/>
                <a:stretch>
                  <a:fillRect t="-24719" b="-5056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60CC5B-2F08-BE1F-3607-4AF1E88CE900}"/>
                  </a:ext>
                </a:extLst>
              </p:cNvPr>
              <p:cNvSpPr txBox="1"/>
              <p:nvPr/>
            </p:nvSpPr>
            <p:spPr>
              <a:xfrm>
                <a:off x="779778" y="4061471"/>
                <a:ext cx="6215382" cy="1957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179388" lvl="1">
                  <a:tabLst>
                    <a:tab pos="1016000" algn="l"/>
                    <a:tab pos="2932113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</m:oMath>
                </a14:m>
                <a:r>
                  <a:rPr lang="en-GB" sz="1600" dirty="0">
                    <a:latin typeface="+mn-lt"/>
                  </a:rPr>
                  <a:t>		GT boxes (green) in image n</a:t>
                </a:r>
              </a:p>
              <a:p>
                <a:pPr marL="179388" lvl="1">
                  <a:tabLst>
                    <a:tab pos="1016000" algn="l"/>
                    <a:tab pos="2932113" algn="l"/>
                  </a:tabLs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GB" sz="1600" dirty="0">
                    <a:latin typeface="+mn-lt"/>
                  </a:rPr>
                  <a:t>		CAM score map image n</a:t>
                </a:r>
              </a:p>
              <a:p>
                <a:pPr marL="179388" lvl="1">
                  <a:tabLst>
                    <a:tab pos="1016000" algn="l"/>
                    <a:tab pos="2932113" algn="l"/>
                  </a:tabLs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sz="1600" b="0" dirty="0">
                    <a:latin typeface="+mn-lt"/>
                  </a:rPr>
                  <a:t>		</a:t>
                </a:r>
                <a:r>
                  <a:rPr lang="en-GB" sz="1600" dirty="0">
                    <a:latin typeface="+mn-lt"/>
                  </a:rPr>
                  <a:t>GT box count in dataset</a:t>
                </a:r>
                <a:endParaRPr lang="en-GB" sz="1600" b="0" dirty="0">
                  <a:latin typeface="+mn-lt"/>
                </a:endParaRPr>
              </a:p>
              <a:p>
                <a:pPr marL="179388" lvl="1">
                  <a:tabLst>
                    <a:tab pos="1016000" algn="l"/>
                    <a:tab pos="2932113" algn="l"/>
                  </a:tabLst>
                </a:pPr>
                <a:r>
                  <a:rPr lang="en-GB" sz="1600" dirty="0">
                    <a:latin typeface="+mn-lt"/>
                  </a:rPr>
                  <a:t>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GB" sz="1600" dirty="0">
                    <a:latin typeface="+mn-lt"/>
                  </a:rPr>
                  <a:t>		GT box count in image n</a:t>
                </a:r>
              </a:p>
              <a:p>
                <a:pPr marL="179388" lvl="1">
                  <a:tabLst>
                    <a:tab pos="1016000" algn="l"/>
                    <a:tab pos="2932113" algn="l"/>
                  </a:tabLst>
                </a:pPr>
                <a14:m>
                  <m:oMath xmlns:m="http://schemas.openxmlformats.org/officeDocument/2006/math">
                    <m:r>
                      <a:rPr lang="en-GB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GB" sz="1600" dirty="0">
                    <a:latin typeface="+mn-lt"/>
                  </a:rPr>
                  <a:t>		CAM binarization threshold</a:t>
                </a:r>
              </a:p>
              <a:p>
                <a:pPr marL="179388" lvl="1">
                  <a:tabLst>
                    <a:tab pos="1016000" algn="l"/>
                    <a:tab pos="2932113" algn="l"/>
                  </a:tabLst>
                </a:pPr>
                <a14:m>
                  <m:oMath xmlns:m="http://schemas.openxmlformats.org/officeDocument/2006/math">
                    <m:r>
                      <a:rPr lang="en-GB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GB" sz="1600" dirty="0">
                    <a:latin typeface="+mn-lt"/>
                  </a:rPr>
                  <a:t>		IOU threshold</a:t>
                </a:r>
              </a:p>
              <a:p>
                <a:pPr marL="179388" lvl="1">
                  <a:tabLst>
                    <a:tab pos="2930525" algn="l"/>
                  </a:tabLst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𝑏𝑜𝑥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r>
                  <a:rPr lang="en-GB" sz="1600" dirty="0">
                    <a:latin typeface="+mn-lt"/>
                  </a:rPr>
                  <a:t>	GT boxes (red) in image n</a:t>
                </a:r>
              </a:p>
              <a:p>
                <a:pPr marL="179388" lvl="1">
                  <a:tabLst>
                    <a:tab pos="2930525" algn="l"/>
                  </a:tabLst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𝐼𝑜𝑈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𝑏𝑜𝑥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GB" sz="1600" dirty="0">
                    <a:latin typeface="+mn-lt"/>
                  </a:rPr>
                  <a:t>	Best IOU with GT box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60CC5B-2F08-BE1F-3607-4AF1E88CE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78" y="4061471"/>
                <a:ext cx="6215382" cy="1957661"/>
              </a:xfrm>
              <a:prstGeom prst="rect">
                <a:avLst/>
              </a:prstGeom>
              <a:blipFill>
                <a:blip r:embed="rId4"/>
                <a:stretch>
                  <a:fillRect t="-5161" b="-838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443C8-96BE-81A9-D37B-35C103635D64}"/>
                  </a:ext>
                </a:extLst>
              </p:cNvPr>
              <p:cNvSpPr txBox="1"/>
              <p:nvPr/>
            </p:nvSpPr>
            <p:spPr>
              <a:xfrm>
                <a:off x="779777" y="1449188"/>
                <a:ext cx="7417761" cy="112542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179388" algn="l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𝑀𝑎𝑥𝐵𝑜𝑥𝐴𝑐𝑐𝑉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0.3,0.5,0.7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𝐵𝑜𝑥𝐴𝑐𝑐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BE" sz="2400" b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443C8-96BE-81A9-D37B-35C103635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77" y="1449188"/>
                <a:ext cx="7417761" cy="1125427"/>
              </a:xfrm>
              <a:prstGeom prst="rect">
                <a:avLst/>
              </a:prstGeom>
              <a:blipFill>
                <a:blip r:embed="rId5"/>
                <a:stretch>
                  <a:fillRect t="-111236" b="-15280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167EE34-0B63-8780-8757-96FBCEE7A806}"/>
              </a:ext>
            </a:extLst>
          </p:cNvPr>
          <p:cNvSpPr txBox="1"/>
          <p:nvPr/>
        </p:nvSpPr>
        <p:spPr>
          <a:xfrm>
            <a:off x="779776" y="2677542"/>
            <a:ext cx="6901184" cy="37747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179388" algn="l">
              <a:buFont typeface="Arial" panose="020B0604020202020204" pitchFamily="34" charset="0"/>
              <a:buNone/>
            </a:pPr>
            <a:r>
              <a:rPr lang="en-GB" sz="1400" dirty="0"/>
              <a:t>Choe et al, 2020b: MaxBoxAccV2 modified </a:t>
            </a:r>
            <a:r>
              <a:rPr lang="en-GB" sz="1400"/>
              <a:t>for multi-instance </a:t>
            </a:r>
            <a:r>
              <a:rPr lang="en-GB" sz="1400" dirty="0"/>
              <a:t>WSOL</a:t>
            </a:r>
            <a:endParaRPr lang="en-BE" sz="160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4E0074D1-5909-3433-1429-58432C60A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531" y="367701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FB3CA3-E181-49EF-AEAB-AAB7D509F7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7461" y="679275"/>
            <a:ext cx="3588923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33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Multiple-instance WSOL - Metrics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25</a:t>
            </a:fld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337A3A9-B8AD-6010-B68C-5071FAACAC2E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3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</a:t>
                </a:r>
                <a:r>
                  <a:rPr lang="en-BE" sz="3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ixel average precision</a:t>
                </a:r>
              </a:p>
              <a:p>
                <a:r>
                  <a:rPr lang="en-BE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When GT masks are available</a:t>
                </a:r>
              </a:p>
              <a:p>
                <a:endParaRPr lang="en-BE" sz="16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r>
                  <a:rPr lang="en-BE" sz="1600" dirty="0"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CAM score map</a:t>
                </a:r>
                <a:r>
                  <a:rPr lang="en-BE" sz="1600" dirty="0">
                    <a:effectLst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BE" sz="1800" dirty="0">
                    <a:effectLst/>
                    <a:ea typeface="Times New Roman" panose="02020603050405020304" pitchFamily="18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BE" sz="180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𝒊𝒋</m:t>
                        </m:r>
                      </m:sub>
                      <m:sup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𝒏</m:t>
                        </m:r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p>
                    </m:sSubSup>
                  </m:oMath>
                </a14:m>
                <a:endParaRPr lang="en-BE" sz="1800" b="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endParaRPr lang="en-BE" sz="18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r>
                  <a:rPr lang="nl-BE" sz="1600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Pixel-wise precision</a:t>
                </a:r>
                <a:r>
                  <a:rPr lang="nl-BE" sz="1800" b="0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nl-BE" sz="1900" b="0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  	</a:t>
                </a:r>
                <a14:m>
                  <m:oMath xmlns:m="http://schemas.openxmlformats.org/officeDocument/2006/math">
                    <m:r>
                      <a:rPr lang="nl-BE" sz="19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𝑃𝑥𝑃𝑟𝑒𝑐</m:t>
                    </m:r>
                    <m:d>
                      <m:dPr>
                        <m:ctrlPr>
                          <a:rPr lang="en-BE" sz="1900" b="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nl-BE" sz="19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𝜏</m:t>
                        </m:r>
                      </m:e>
                    </m:d>
                    <m:box>
                      <m:boxPr>
                        <m:ctrlP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boxPr>
                      <m:e>
                        <m: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≥</m:t>
                                </m:r>
                                <m: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</m:d>
                          </m:e>
                        </m:d>
                        <m: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∩</m:t>
                        </m:r>
                        <m:d>
                          <m:dPr>
                            <m:begChr m:val=""/>
                            <m:endChr m:val="|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≥</m:t>
                                </m:r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BE" sz="1800" dirty="0"/>
              </a:p>
              <a:p>
                <a:endParaRPr lang="en-BE" sz="1800" dirty="0"/>
              </a:p>
              <a:p>
                <a:r>
                  <a:rPr lang="en-BE" sz="1600" dirty="0"/>
                  <a:t>Pixel-wise recall</a:t>
                </a:r>
                <a:r>
                  <a:rPr lang="en-BE" sz="1800" dirty="0"/>
                  <a:t>	</a:t>
                </a:r>
                <a14:m>
                  <m:oMath xmlns:m="http://schemas.openxmlformats.org/officeDocument/2006/math">
                    <m:r>
                      <a:rPr lang="nl-BE" sz="19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𝑃𝑥</m:t>
                    </m:r>
                    <m:r>
                      <a:rPr lang="en-US" sz="19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𝑅</m:t>
                    </m:r>
                    <m:r>
                      <a:rPr lang="nl-BE" sz="19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𝑒𝑐</m:t>
                    </m:r>
                    <m:d>
                      <m:dPr>
                        <m:ctrlPr>
                          <a:rPr lang="en-BE" sz="1900" b="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nl-BE" sz="19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𝜏</m:t>
                        </m:r>
                      </m:e>
                    </m:d>
                    <m:box>
                      <m:boxPr>
                        <m:ctrlP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boxPr>
                      <m:e>
                        <m: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≥</m:t>
                                </m:r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</m:d>
                          </m:e>
                        </m:d>
                        <m: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∩</m:t>
                        </m:r>
                        <m:d>
                          <m:dPr>
                            <m:begChr m:val=""/>
                            <m:endChr m:val="|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=1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BE" sz="1800" b="0" dirty="0"/>
              </a:p>
              <a:p>
                <a:endParaRPr lang="en-BE" sz="1800" b="0" dirty="0"/>
              </a:p>
              <a:p>
                <a:r>
                  <a:rPr lang="en-GB" sz="1600" dirty="0"/>
                  <a:t>Pixel average precision	</a:t>
                </a:r>
                <a14:m>
                  <m:oMath xmlns:m="http://schemas.openxmlformats.org/officeDocument/2006/math">
                    <m:r>
                      <a:rPr lang="nl-BE" sz="160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𝑃𝑥𝐴𝑃</m:t>
                    </m:r>
                    <m:r>
                      <a:rPr lang="nl-BE" sz="160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box>
                      <m:boxPr>
                        <m:ctrlPr>
                          <a:rPr lang="en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boxPr>
                      <m:e>
                        <m:r>
                          <a:rPr lang="nl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∶=</m:t>
                        </m:r>
                      </m:e>
                    </m:box>
                    <m:r>
                      <a:rPr lang="nl-BE" sz="1600" i="1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a:rPr lang="nl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sub>
                      <m:sup/>
                      <m:e>
                        <m:r>
                          <a:rPr lang="nl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𝑃𝑥𝑃𝑟𝑒𝑐</m:t>
                        </m:r>
                        <m:d>
                          <m:dPr>
                            <m:ctrlPr>
                              <a:rPr lang="en-BE" sz="16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e>
                    </m:nary>
                    <m:d>
                      <m:dPr>
                        <m:ctrlPr>
                          <a:rPr lang="en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nl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𝑃𝑥𝑅𝑒𝑐</m:t>
                        </m:r>
                        <m:d>
                          <m:dPr>
                            <m:ctrlPr>
                              <a:rPr lang="en-BE" sz="16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  <m:r>
                          <a:rPr lang="nl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nl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𝑃𝑥𝑅𝑒𝑐</m:t>
                        </m:r>
                        <m:d>
                          <m:dPr>
                            <m:ctrlPr>
                              <a:rPr lang="en-BE" sz="16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𝑙</m:t>
                                </m:r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BE" sz="1600" b="0" dirty="0"/>
              </a:p>
              <a:p>
                <a:pPr lvl="1"/>
                <a:r>
                  <a:rPr lang="en-GB" sz="1200" b="0" dirty="0"/>
                  <a:t>AUC of PR</a:t>
                </a:r>
                <a:r>
                  <a:rPr lang="en-GB" sz="1200" dirty="0"/>
                  <a:t> </a:t>
                </a:r>
                <a:r>
                  <a:rPr lang="en-GB" sz="1200" b="0" dirty="0"/>
                  <a:t>curve</a:t>
                </a:r>
              </a:p>
              <a:p>
                <a:pPr lvl="1"/>
                <a:r>
                  <a:rPr lang="en-GB" sz="1200" dirty="0"/>
                  <a:t>Threshold-independent</a:t>
                </a:r>
                <a:endParaRPr lang="en-GB" sz="1400" b="0" dirty="0"/>
              </a:p>
              <a:p>
                <a:pPr lvl="1"/>
                <a:endParaRPr lang="en-BE" sz="1400" b="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337A3A9-B8AD-6010-B68C-5071FAACAC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3"/>
                <a:stretch>
                  <a:fillRect l="-2083" t="-3485" b="-26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D816419-081A-FEF2-2B85-D3D01A848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304" y="3659943"/>
            <a:ext cx="2520000" cy="25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B20EF0-3B4E-DA83-4AD1-7A207927F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7461" y="679275"/>
            <a:ext cx="3588923" cy="288000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9026F89-1551-CEFB-66D2-4C377D117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008" y="620713"/>
            <a:ext cx="384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195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AC842-F5E1-F9E1-B2A1-A2CDA955E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11622-4661-AA27-5517-F3DEFD870C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83454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B6CA26E-8ED8-3EB1-B6C3-A66E0B500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819" y="3998476"/>
            <a:ext cx="3155237" cy="25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20CE34-3158-0AC1-3EF3-39F013269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253" y="1264683"/>
            <a:ext cx="3167803" cy="25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2CE8DF-8942-26F5-71FD-A61A2CB42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221" y="1344457"/>
            <a:ext cx="3167798" cy="2520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F770DE1-52A5-08CB-FA6C-0FF771F05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 anchor="t">
            <a:normAutofit fontScale="90000"/>
          </a:bodyPr>
          <a:lstStyle/>
          <a:p>
            <a:r>
              <a:rPr lang="en-BE" dirty="0"/>
              <a:t>Box Accuracy at varying CAM thresholds (IOU 50)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EB6451-B6C0-1DF8-3A2A-0FA8A6C17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E038E271-308C-2E46-A3EC-56326F9084CC}" type="slidenum">
              <a:rPr lang="nl-BE" smtClean="0"/>
              <a:pPr>
                <a:spcAft>
                  <a:spcPts val="600"/>
                </a:spcAft>
              </a:pPr>
              <a:t>27</a:t>
            </a:fld>
            <a:endParaRPr lang="nl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8D7182-955C-EE82-B610-8E2D9068BD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2221" y="3998476"/>
            <a:ext cx="319015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93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F770DE1-52A5-08CB-FA6C-0FF771F05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 anchor="t">
            <a:normAutofit/>
          </a:bodyPr>
          <a:lstStyle/>
          <a:p>
            <a:r>
              <a:rPr lang="en-BE" dirty="0"/>
              <a:t>Precision-Recall at varying CAM thresholds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EB6451-B6C0-1DF8-3A2A-0FA8A6C17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E038E271-308C-2E46-A3EC-56326F9084CC}" type="slidenum">
              <a:rPr lang="nl-BE" smtClean="0"/>
              <a:pPr>
                <a:spcAft>
                  <a:spcPts val="600"/>
                </a:spcAft>
              </a:pPr>
              <a:t>28</a:t>
            </a:fld>
            <a:endParaRPr lang="nl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AEFCA3-6B3C-2A5C-A44C-C1BFB7428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819" y="1344457"/>
            <a:ext cx="3140308" cy="25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7803CD-9A94-7926-86E2-47AC21778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143" y="1344457"/>
            <a:ext cx="3140308" cy="25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68429B-292D-07C0-A975-797B43C8E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4819" y="3998476"/>
            <a:ext cx="3140308" cy="25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6A4919-CB53-36DD-26BE-89332E0C4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7143" y="3998476"/>
            <a:ext cx="314030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CFE39-7C86-F3D3-3EBE-27101EC2D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Qualitative analysis: SYNTHETIC – 1 instance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7ECFE1-10E4-65EC-ABF6-4C99372884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29</a:t>
            </a:fld>
            <a:endParaRPr lang="nl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4FB0DE-FB0F-68FA-4452-EAF71F192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6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C6BFE92-E051-0DFE-6CB6-C5C6192D2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6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919468-4883-4FB3-8E53-093538BCF56E}"/>
              </a:ext>
            </a:extLst>
          </p:cNvPr>
          <p:cNvSpPr txBox="1"/>
          <p:nvPr/>
        </p:nvSpPr>
        <p:spPr>
          <a:xfrm>
            <a:off x="2433336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AM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(test119)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F824F42-1E80-3575-EE72-1419242F1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7F6A799-CFD8-F73F-ACBB-1990600A1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BB8151-AE03-D647-2048-4694F28307CB}"/>
              </a:ext>
            </a:extLst>
          </p:cNvPr>
          <p:cNvSpPr txBox="1"/>
          <p:nvPr/>
        </p:nvSpPr>
        <p:spPr>
          <a:xfrm>
            <a:off x="4958889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MinMaxCAM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D1EA2E90-8B4D-E5BF-25C9-F2FD1F74A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2FE1BC1-C1D1-0165-AECC-95CDD85B9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21B159-42D8-3C1E-995B-EF38F064E5C7}"/>
              </a:ext>
            </a:extLst>
          </p:cNvPr>
          <p:cNvSpPr txBox="1"/>
          <p:nvPr/>
        </p:nvSpPr>
        <p:spPr>
          <a:xfrm>
            <a:off x="7484444" y="5963833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ScoreCAM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81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25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95DAF-ACFF-4A6D-3432-CEA72CD78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Qualitative analysis: SYNTHETIC – 2 instances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5FFF4F-27EF-D22A-9FDF-8998BE5DDE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30</a:t>
            </a:fld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B46F-A03A-41E6-81B1-9C857C8E2B29}"/>
              </a:ext>
            </a:extLst>
          </p:cNvPr>
          <p:cNvSpPr txBox="1"/>
          <p:nvPr/>
        </p:nvSpPr>
        <p:spPr>
          <a:xfrm>
            <a:off x="2433336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AM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(test102)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57D24-4608-4DDA-4EC9-BA58B2CFDE8B}"/>
              </a:ext>
            </a:extLst>
          </p:cNvPr>
          <p:cNvSpPr txBox="1"/>
          <p:nvPr/>
        </p:nvSpPr>
        <p:spPr>
          <a:xfrm>
            <a:off x="4958889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MinMaxCAM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3ABA1-4C9B-4478-DD81-364A82334EF8}"/>
              </a:ext>
            </a:extLst>
          </p:cNvPr>
          <p:cNvSpPr txBox="1"/>
          <p:nvPr/>
        </p:nvSpPr>
        <p:spPr>
          <a:xfrm>
            <a:off x="7484444" y="5963833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ScoreCAM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6D43996-0234-C4CF-68A8-528AC7B41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6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4286C48-C663-A7FC-2E56-3079BF5EE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6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C386B95-0615-B4EC-16CD-DD8C408F4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40B4B88-10A4-3F58-A03E-75939B2C4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9DCB5E1-2D30-E947-964D-DFB8AF61D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140832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B4B4F9B-5B53-05B0-A3B7-55FA6D0DE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3782043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810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95DAF-ACFF-4A6D-3432-CEA72CD78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Qualitative analysis: SYNTHETIC – 3 instances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5FFF4F-27EF-D22A-9FDF-8998BE5DDE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31</a:t>
            </a:fld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B46F-A03A-41E6-81B1-9C857C8E2B29}"/>
              </a:ext>
            </a:extLst>
          </p:cNvPr>
          <p:cNvSpPr txBox="1"/>
          <p:nvPr/>
        </p:nvSpPr>
        <p:spPr>
          <a:xfrm>
            <a:off x="2433336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AM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(test103)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57D24-4608-4DDA-4EC9-BA58B2CFDE8B}"/>
              </a:ext>
            </a:extLst>
          </p:cNvPr>
          <p:cNvSpPr txBox="1"/>
          <p:nvPr/>
        </p:nvSpPr>
        <p:spPr>
          <a:xfrm>
            <a:off x="4958889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MinMaxCAM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3ABA1-4C9B-4478-DD81-364A82334EF8}"/>
              </a:ext>
            </a:extLst>
          </p:cNvPr>
          <p:cNvSpPr txBox="1"/>
          <p:nvPr/>
        </p:nvSpPr>
        <p:spPr>
          <a:xfrm>
            <a:off x="7484444" y="5963833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ScoreCAM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62913BB-7B15-B65E-CBB9-11DC9F070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4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BFC1664-B312-C057-CBDD-AC8802126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4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6792198D-FB40-2D80-36B0-81CC9A762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64CFDD6C-D2A0-27F1-0F33-932D5E4C8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377003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82EA643F-12A4-F6AA-E348-78434B121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1393178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28F16AFA-B81F-3359-75E7-FDFF0D3A2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377003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628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95DAF-ACFF-4A6D-3432-CEA72CD78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Qualitative analysis: SYNTHETIC – 4 instances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5FFF4F-27EF-D22A-9FDF-8998BE5DDE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32</a:t>
            </a:fld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B46F-A03A-41E6-81B1-9C857C8E2B29}"/>
              </a:ext>
            </a:extLst>
          </p:cNvPr>
          <p:cNvSpPr txBox="1"/>
          <p:nvPr/>
        </p:nvSpPr>
        <p:spPr>
          <a:xfrm>
            <a:off x="2433336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AM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(test130)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57D24-4608-4DDA-4EC9-BA58B2CFDE8B}"/>
              </a:ext>
            </a:extLst>
          </p:cNvPr>
          <p:cNvSpPr txBox="1"/>
          <p:nvPr/>
        </p:nvSpPr>
        <p:spPr>
          <a:xfrm>
            <a:off x="4958889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MinMaxCAM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3ABA1-4C9B-4478-DD81-364A82334EF8}"/>
              </a:ext>
            </a:extLst>
          </p:cNvPr>
          <p:cNvSpPr txBox="1"/>
          <p:nvPr/>
        </p:nvSpPr>
        <p:spPr>
          <a:xfrm>
            <a:off x="7484444" y="5963833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ScoreCAM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25EA00-9AEF-3A56-DF19-2A2A75194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EE947D9-28F5-C5E3-A746-D630A94EB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377003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EFB55A3-AEF5-1657-BF44-7BDC30941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4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CC86964-5005-1506-38E8-1D7BFF538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4" y="374423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9AA20C1-76D0-60C0-7657-1CD3DFD00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F28C674-A34F-0978-801F-5DFAEFD3B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374423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752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A4450-BB4F-A535-B0A2-0A17A1B77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effectLst/>
                <a:latin typeface="Helvetica" pitchFamily="2" charset="0"/>
              </a:rPr>
              <a:t>CAM pixel value distributions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015282-BCA0-E0A1-D340-8350D0408C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33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7D63C-1555-D6B8-E132-6D6C0C1FA6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Example from </a:t>
            </a:r>
            <a:r>
              <a:rPr lang="en-GB" dirty="0"/>
              <a:t>Choe et al., 2020b</a:t>
            </a:r>
            <a:r>
              <a:rPr lang="en-BE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307EA-78AC-F323-1CBD-7FC5B9F8B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115820"/>
            <a:ext cx="7442200" cy="3225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CBAC53-FE27-E844-AFDF-9C24E8E22B8E}"/>
              </a:ext>
            </a:extLst>
          </p:cNvPr>
          <p:cNvSpPr txBox="1"/>
          <p:nvPr/>
        </p:nvSpPr>
        <p:spPr>
          <a:xfrm>
            <a:off x="1880191" y="5405052"/>
            <a:ext cx="8431618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Calibri" panose="020F0502020204030204" pitchFamily="34" charset="0"/>
                <a:cs typeface="Helvetica Neue" panose="02000503000000020004" pitchFamily="2" charset="0"/>
              </a:rPr>
              <a:t>CAM pixel value distributions (E.g. figure 13 in WSOL evaluation paper)</a:t>
            </a:r>
            <a:endParaRPr lang="en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085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2F5F4-1A28-E2EE-77A7-CF8F51165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Cumulative distribution function (CDF)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62E9D4-53F6-68AB-2105-D9E144A1CF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34</a:t>
            </a:fld>
            <a:endParaRPr lang="nl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940A5FB-FE60-CCA0-7CB3-3A717D1D9B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BE" dirty="0"/>
              <a:t>o be investigated if useful</a:t>
            </a:r>
          </a:p>
          <a:p>
            <a:r>
              <a:rPr lang="en-BE" dirty="0"/>
              <a:t>CDF of what?</a:t>
            </a:r>
          </a:p>
          <a:p>
            <a:pPr lvl="1"/>
            <a:r>
              <a:rPr lang="en-GB" dirty="0"/>
              <a:t>P</a:t>
            </a:r>
            <a:r>
              <a:rPr lang="en-BE" dirty="0"/>
              <a:t>ixel values? (same as pixel distribution slide)</a:t>
            </a:r>
          </a:p>
          <a:p>
            <a:pPr lvl="1"/>
            <a:endParaRPr lang="en-BE" dirty="0"/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398142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2940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BEEEA-2B40-65E1-419B-4E49375D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Multiple-instance WSOL - Improvements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98C6AB-95BA-AC82-E0A0-D67104DFC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36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BA6080-8DF2-C827-3E7C-0AF0B4D071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Challenge</a:t>
            </a:r>
          </a:p>
          <a:p>
            <a:pPr lvl="1"/>
            <a:r>
              <a:rPr lang="en-GB" dirty="0"/>
              <a:t>1 operational threshold to extract bounding boxes</a:t>
            </a:r>
          </a:p>
          <a:p>
            <a:pPr lvl="1"/>
            <a:r>
              <a:rPr lang="en-GB" dirty="0"/>
              <a:t>Not all object instances of similar intensity</a:t>
            </a:r>
          </a:p>
          <a:p>
            <a:r>
              <a:rPr lang="en-GB" dirty="0"/>
              <a:t>Proposal: Iterative bounding box extraction</a:t>
            </a:r>
          </a:p>
          <a:p>
            <a:pPr lvl="1"/>
            <a:r>
              <a:rPr lang="en-GB" dirty="0"/>
              <a:t>Process</a:t>
            </a:r>
          </a:p>
          <a:p>
            <a:pPr marL="1176337" lvl="2" indent="-457200">
              <a:buFont typeface="+mj-lt"/>
              <a:buAutoNum type="arabicPeriod"/>
            </a:pPr>
            <a:r>
              <a:rPr lang="en-GB" dirty="0"/>
              <a:t>Image is fed to model and CAM score map is computed </a:t>
            </a:r>
          </a:p>
          <a:p>
            <a:pPr marL="1176337" lvl="2" indent="-457200">
              <a:buFont typeface="+mj-lt"/>
              <a:buAutoNum type="arabicPeriod"/>
            </a:pPr>
            <a:r>
              <a:rPr lang="en-GB" dirty="0"/>
              <a:t>Bounding boxes are extracted using operational CAM threshold.</a:t>
            </a:r>
          </a:p>
          <a:p>
            <a:pPr marL="1176337" lvl="2" indent="-457200">
              <a:buFont typeface="+mj-lt"/>
              <a:buAutoNum type="arabicPeriod"/>
            </a:pPr>
            <a:r>
              <a:rPr lang="en-GB" dirty="0"/>
              <a:t>Bounding boxes are masked (deleted, greyed, noise-filled) in image</a:t>
            </a:r>
          </a:p>
          <a:p>
            <a:pPr marL="1176337" lvl="2" indent="-457200">
              <a:buFont typeface="+mj-lt"/>
              <a:buAutoNum type="arabicPeriod"/>
            </a:pPr>
            <a:r>
              <a:rPr lang="en-GB" dirty="0"/>
              <a:t>Operational CAM threshold is lowered.  Repeat 1 if no stop criteria is met.</a:t>
            </a:r>
          </a:p>
          <a:p>
            <a:pPr lvl="1"/>
            <a:r>
              <a:rPr lang="en-GB" dirty="0"/>
              <a:t>Possible stop criteria: </a:t>
            </a:r>
          </a:p>
          <a:p>
            <a:pPr lvl="2"/>
            <a:r>
              <a:rPr lang="en-GB" dirty="0"/>
              <a:t>No new bounding boxes are found</a:t>
            </a:r>
          </a:p>
          <a:p>
            <a:pPr lvl="2"/>
            <a:r>
              <a:rPr lang="en-GB" dirty="0"/>
              <a:t>Predefined minimum CAM threshold is reached</a:t>
            </a:r>
          </a:p>
          <a:p>
            <a:pPr lvl="2"/>
            <a:r>
              <a:rPr lang="en-GB" dirty="0"/>
              <a:t>Predefined drop in classification score is reached</a:t>
            </a:r>
          </a:p>
          <a:p>
            <a:pPr lvl="2"/>
            <a:r>
              <a:rPr lang="en-GB" dirty="0"/>
              <a:t>Predefined number of iterations is reached.</a:t>
            </a:r>
          </a:p>
        </p:txBody>
      </p:sp>
    </p:spTree>
    <p:extLst>
      <p:ext uri="{BB962C8B-B14F-4D97-AF65-F5344CB8AC3E}">
        <p14:creationId xmlns:p14="http://schemas.microsoft.com/office/powerpoint/2010/main" val="3984565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421BF-63AE-2161-FEE1-A14A7472F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87" y="620713"/>
            <a:ext cx="10944226" cy="791794"/>
          </a:xfrm>
        </p:spPr>
        <p:txBody>
          <a:bodyPr/>
          <a:lstStyle/>
          <a:p>
            <a:r>
              <a:rPr lang="en-BE" dirty="0"/>
              <a:t>Object recognition tasks and multi-instance WSOL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FB7E31-8969-72F0-6E29-E2383B7430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</a:t>
            </a:fld>
            <a:endParaRPr lang="nl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CE6E37-4B32-A7DD-FC84-E1775E174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628" y="1613898"/>
            <a:ext cx="8104745" cy="341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0EA5B147-62C0-13BC-F800-780B4E80F710}"/>
              </a:ext>
            </a:extLst>
          </p:cNvPr>
          <p:cNvGrpSpPr/>
          <p:nvPr/>
        </p:nvGrpSpPr>
        <p:grpSpPr>
          <a:xfrm>
            <a:off x="4003157" y="3981590"/>
            <a:ext cx="2583719" cy="2136136"/>
            <a:chOff x="4003157" y="3981590"/>
            <a:chExt cx="2583719" cy="213613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275B2B-21BA-1C54-0617-39B0183E4CCC}"/>
                </a:ext>
              </a:extLst>
            </p:cNvPr>
            <p:cNvSpPr txBox="1"/>
            <p:nvPr/>
          </p:nvSpPr>
          <p:spPr>
            <a:xfrm>
              <a:off x="4003157" y="5841677"/>
              <a:ext cx="2583707" cy="276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b="1" dirty="0">
                  <a:solidFill>
                    <a:srgbClr val="C00000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Multiple-instance WSOL</a:t>
              </a:r>
              <a:endParaRPr lang="en-BE" sz="1600" b="1" dirty="0">
                <a:solidFill>
                  <a:srgbClr val="C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1D1D6E3-BA2B-975F-FDC1-C32BF7CC6062}"/>
                </a:ext>
              </a:extLst>
            </p:cNvPr>
            <p:cNvGrpSpPr/>
            <p:nvPr/>
          </p:nvGrpSpPr>
          <p:grpSpPr>
            <a:xfrm>
              <a:off x="4003158" y="3981590"/>
              <a:ext cx="2583718" cy="1856226"/>
              <a:chOff x="4003158" y="3981590"/>
              <a:chExt cx="2583718" cy="1856226"/>
            </a:xfrm>
          </p:grpSpPr>
          <p:sp>
            <p:nvSpPr>
              <p:cNvPr id="19" name="Right Brace 18">
                <a:extLst>
                  <a:ext uri="{FF2B5EF4-FFF2-40B4-BE49-F238E27FC236}">
                    <a16:creationId xmlns:a16="http://schemas.microsoft.com/office/drawing/2014/main" id="{3AC5E5B3-79E6-A5A0-F24C-21A0B882076E}"/>
                  </a:ext>
                </a:extLst>
              </p:cNvPr>
              <p:cNvSpPr/>
              <p:nvPr/>
            </p:nvSpPr>
            <p:spPr>
              <a:xfrm rot="5400000" flipV="1">
                <a:off x="5217295" y="4468235"/>
                <a:ext cx="155448" cy="2583714"/>
              </a:xfrm>
              <a:prstGeom prst="rightBrace">
                <a:avLst/>
              </a:prstGeom>
              <a:ln>
                <a:solidFill>
                  <a:srgbClr val="C0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5CEF720-C09A-6712-E246-E6C475D23936}"/>
                  </a:ext>
                </a:extLst>
              </p:cNvPr>
              <p:cNvCxnSpPr/>
              <p:nvPr/>
            </p:nvCxnSpPr>
            <p:spPr>
              <a:xfrm>
                <a:off x="6586873" y="3981590"/>
                <a:ext cx="0" cy="1658679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D587F43-2D13-4F42-7E6B-717FECE0B0B5}"/>
                  </a:ext>
                </a:extLst>
              </p:cNvPr>
              <p:cNvCxnSpPr/>
              <p:nvPr/>
            </p:nvCxnSpPr>
            <p:spPr>
              <a:xfrm>
                <a:off x="4003158" y="3981590"/>
                <a:ext cx="0" cy="1658679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380170A-39D2-20C6-0874-6679B02B36C8}"/>
              </a:ext>
            </a:extLst>
          </p:cNvPr>
          <p:cNvGrpSpPr/>
          <p:nvPr/>
        </p:nvGrpSpPr>
        <p:grpSpPr>
          <a:xfrm>
            <a:off x="4003157" y="3981590"/>
            <a:ext cx="1887276" cy="1635432"/>
            <a:chOff x="4003157" y="3981590"/>
            <a:chExt cx="1887276" cy="16354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3CD1B7-BFCE-67FF-B68B-F0DAFE307A2E}"/>
                </a:ext>
              </a:extLst>
            </p:cNvPr>
            <p:cNvSpPr txBox="1"/>
            <p:nvPr/>
          </p:nvSpPr>
          <p:spPr>
            <a:xfrm>
              <a:off x="4519198" y="5340973"/>
              <a:ext cx="855194" cy="276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b="1" dirty="0">
                  <a:solidFill>
                    <a:srgbClr val="002E65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WSOL</a:t>
              </a:r>
              <a:endParaRPr lang="en-BE" sz="1600" b="1" dirty="0">
                <a:solidFill>
                  <a:srgbClr val="002E65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89D0DB1-3FB6-A112-55F7-1AF164F1F213}"/>
                </a:ext>
              </a:extLst>
            </p:cNvPr>
            <p:cNvGrpSpPr/>
            <p:nvPr/>
          </p:nvGrpSpPr>
          <p:grpSpPr>
            <a:xfrm>
              <a:off x="4003157" y="3981590"/>
              <a:ext cx="1887276" cy="1345847"/>
              <a:chOff x="4003157" y="3981590"/>
              <a:chExt cx="1887276" cy="1345847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F4AD049-3104-3516-7F08-52E741D5B378}"/>
                  </a:ext>
                </a:extLst>
              </p:cNvPr>
              <p:cNvCxnSpPr/>
              <p:nvPr/>
            </p:nvCxnSpPr>
            <p:spPr>
              <a:xfrm>
                <a:off x="5890433" y="3981590"/>
                <a:ext cx="0" cy="1148619"/>
              </a:xfrm>
              <a:prstGeom prst="line">
                <a:avLst/>
              </a:prstGeom>
              <a:ln>
                <a:solidFill>
                  <a:srgbClr val="002E65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23CC6DB-C203-0929-01AA-5EA1FBD92ABB}"/>
                  </a:ext>
                </a:extLst>
              </p:cNvPr>
              <p:cNvCxnSpPr/>
              <p:nvPr/>
            </p:nvCxnSpPr>
            <p:spPr>
              <a:xfrm>
                <a:off x="4003158" y="3981590"/>
                <a:ext cx="0" cy="1148619"/>
              </a:xfrm>
              <a:prstGeom prst="line">
                <a:avLst/>
              </a:prstGeom>
              <a:ln>
                <a:solidFill>
                  <a:srgbClr val="002E65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ight Brace 14">
                <a:extLst>
                  <a:ext uri="{FF2B5EF4-FFF2-40B4-BE49-F238E27FC236}">
                    <a16:creationId xmlns:a16="http://schemas.microsoft.com/office/drawing/2014/main" id="{E0AEE349-933F-B2D6-8FBA-13FC3A59518D}"/>
                  </a:ext>
                </a:extLst>
              </p:cNvPr>
              <p:cNvSpPr/>
              <p:nvPr/>
            </p:nvSpPr>
            <p:spPr>
              <a:xfrm rot="5400000" flipV="1">
                <a:off x="4869071" y="4306075"/>
                <a:ext cx="155448" cy="1887275"/>
              </a:xfrm>
              <a:prstGeom prst="rightBrace">
                <a:avLst/>
              </a:prstGeom>
              <a:ln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591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Why WSOL?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Problem </a:t>
            </a:r>
          </a:p>
          <a:p>
            <a:r>
              <a:rPr lang="en-GB" dirty="0"/>
              <a:t>Object detection achieves great performance, but …</a:t>
            </a:r>
          </a:p>
          <a:p>
            <a:pPr lvl="1"/>
            <a:r>
              <a:rPr lang="en-GB" dirty="0"/>
              <a:t>Requires costly human labelling of bounding boxes</a:t>
            </a:r>
          </a:p>
          <a:p>
            <a:pPr lvl="1"/>
            <a:r>
              <a:rPr lang="en-GB" dirty="0"/>
              <a:t>Localization labels not always available or of poor quality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Solution</a:t>
            </a:r>
          </a:p>
          <a:p>
            <a:r>
              <a:rPr lang="en-GB" dirty="0"/>
              <a:t>Weakly supervised: Only image-level labels are used to train model </a:t>
            </a:r>
          </a:p>
          <a:p>
            <a:r>
              <a:rPr lang="en-GB" dirty="0"/>
              <a:t>Object localization based on learned features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8672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WSOL prior-art (deep learning)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6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Class Activation Mapping (CAM) </a:t>
            </a:r>
          </a:p>
          <a:p>
            <a:r>
              <a:rPr lang="en-GB" dirty="0"/>
              <a:t>Baseline method</a:t>
            </a:r>
          </a:p>
          <a:p>
            <a:r>
              <a:rPr lang="en-GB" dirty="0"/>
              <a:t>Feature activations used to localize objects</a:t>
            </a:r>
          </a:p>
          <a:p>
            <a:r>
              <a:rPr lang="en-GB" dirty="0"/>
              <a:t>Limitations</a:t>
            </a:r>
          </a:p>
          <a:p>
            <a:pPr lvl="1"/>
            <a:r>
              <a:rPr lang="en-GB" dirty="0"/>
              <a:t>Focus on most discriminative parts of object</a:t>
            </a:r>
          </a:p>
          <a:p>
            <a:pPr lvl="1"/>
            <a:r>
              <a:rPr lang="en-GB" dirty="0"/>
              <a:t>Partial object localization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CAM research</a:t>
            </a:r>
          </a:p>
          <a:p>
            <a:pPr lvl="1"/>
            <a:r>
              <a:rPr lang="en-GB" dirty="0"/>
              <a:t>Use other techniques to overcome limitations</a:t>
            </a:r>
          </a:p>
          <a:p>
            <a:pPr lvl="1"/>
            <a:r>
              <a:rPr lang="en-GB" dirty="0"/>
              <a:t>E.g. </a:t>
            </a:r>
            <a:r>
              <a:rPr lang="en-GB" dirty="0" err="1"/>
              <a:t>MinMaxCAM</a:t>
            </a:r>
            <a:r>
              <a:rPr lang="en-GB" dirty="0"/>
              <a:t>, </a:t>
            </a:r>
            <a:r>
              <a:rPr lang="en-GB" dirty="0" err="1"/>
              <a:t>GradCAM</a:t>
            </a:r>
            <a:r>
              <a:rPr lang="en-GB" dirty="0"/>
              <a:t>, </a:t>
            </a:r>
            <a:r>
              <a:rPr lang="en-GB" dirty="0" err="1"/>
              <a:t>ScoreCAM</a:t>
            </a:r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DB9245F-1FCD-03F4-0DB0-2259B502ECEF}"/>
              </a:ext>
            </a:extLst>
          </p:cNvPr>
          <p:cNvGrpSpPr/>
          <p:nvPr/>
        </p:nvGrpSpPr>
        <p:grpSpPr>
          <a:xfrm>
            <a:off x="8768763" y="1399071"/>
            <a:ext cx="2507116" cy="3377604"/>
            <a:chOff x="8768763" y="1399071"/>
            <a:chExt cx="2507116" cy="3377604"/>
          </a:xfrm>
        </p:grpSpPr>
        <p:pic>
          <p:nvPicPr>
            <p:cNvPr id="5" name="Picture 2" descr="Class Activation Maps – Johannes S. Fischer">
              <a:extLst>
                <a:ext uri="{FF2B5EF4-FFF2-40B4-BE49-F238E27FC236}">
                  <a16:creationId xmlns:a16="http://schemas.microsoft.com/office/drawing/2014/main" id="{5F529A63-1806-96B3-2DCA-567C782E1A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7" t="5911" r="1480" b="2241"/>
            <a:stretch/>
          </p:blipFill>
          <p:spPr bwMode="auto">
            <a:xfrm>
              <a:off x="8768763" y="1399071"/>
              <a:ext cx="2507115" cy="1661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Class Activation Maps – Johannes S. Fischer">
              <a:extLst>
                <a:ext uri="{FF2B5EF4-FFF2-40B4-BE49-F238E27FC236}">
                  <a16:creationId xmlns:a16="http://schemas.microsoft.com/office/drawing/2014/main" id="{1EB1D08C-7C5B-42C3-9AC7-2B7363721C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5" t="5635" r="1390" b="2240"/>
            <a:stretch/>
          </p:blipFill>
          <p:spPr bwMode="auto">
            <a:xfrm>
              <a:off x="8768764" y="3104778"/>
              <a:ext cx="2507115" cy="1671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8382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5CB1D-8739-066A-C5B7-033434739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Problems of WSOL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D60DEF-F915-C0F0-E4F9-2F60EA6071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A195E2-18A4-803F-27D7-47F8957C05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BE" sz="3600" dirty="0"/>
              <a:t>Assumption of single object class in image</a:t>
            </a:r>
          </a:p>
          <a:p>
            <a:r>
              <a:rPr lang="en-BE" sz="3600" dirty="0"/>
              <a:t>Multi-instance localization hasn’t been tested so far</a:t>
            </a:r>
          </a:p>
          <a:p>
            <a:endParaRPr lang="en-BE" sz="3600" dirty="0"/>
          </a:p>
          <a:p>
            <a:pPr>
              <a:buFont typeface="Wingdings" pitchFamily="2" charset="2"/>
              <a:buChar char="Ø"/>
            </a:pPr>
            <a:r>
              <a:rPr lang="en-BE" sz="3600" dirty="0"/>
              <a:t>Interesting to evaluate multi-instance WSOL</a:t>
            </a:r>
          </a:p>
          <a:p>
            <a:pPr>
              <a:buFont typeface="Wingdings" pitchFamily="2" charset="2"/>
              <a:buChar char="Ø"/>
            </a:pPr>
            <a:r>
              <a:rPr lang="en-BE" sz="3600" dirty="0"/>
              <a:t>Requires revising of evaluation metrics</a:t>
            </a:r>
          </a:p>
        </p:txBody>
      </p:sp>
    </p:spTree>
    <p:extLst>
      <p:ext uri="{BB962C8B-B14F-4D97-AF65-F5344CB8AC3E}">
        <p14:creationId xmlns:p14="http://schemas.microsoft.com/office/powerpoint/2010/main" val="3212442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Research question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8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GB" dirty="0"/>
              <a:t>Can we use WSOL CAM-methods to localize multiple instances of the same class?</a:t>
            </a:r>
            <a:endParaRPr lang="en-GB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531812" lvl="1" indent="-1714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This research</a:t>
            </a:r>
          </a:p>
          <a:p>
            <a:pPr lvl="1"/>
            <a:r>
              <a:rPr lang="en-GB" dirty="0"/>
              <a:t>Define valuation metrics for multi-instance WSOL</a:t>
            </a:r>
          </a:p>
          <a:p>
            <a:pPr lvl="1"/>
            <a:r>
              <a:rPr lang="en-GB" dirty="0"/>
              <a:t>Benchmark multi-instance localization on specific CAM methods</a:t>
            </a:r>
          </a:p>
          <a:p>
            <a:pPr lvl="1"/>
            <a:r>
              <a:rPr lang="en-GB" dirty="0"/>
              <a:t>Investigate improvements for multi-instance WSOL</a:t>
            </a:r>
          </a:p>
        </p:txBody>
      </p:sp>
    </p:spTree>
    <p:extLst>
      <p:ext uri="{BB962C8B-B14F-4D97-AF65-F5344CB8AC3E}">
        <p14:creationId xmlns:p14="http://schemas.microsoft.com/office/powerpoint/2010/main" val="2278143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Multiple-instance WSOL</a:t>
            </a:r>
          </a:p>
        </p:txBody>
      </p:sp>
    </p:spTree>
    <p:extLst>
      <p:ext uri="{BB962C8B-B14F-4D97-AF65-F5344CB8AC3E}">
        <p14:creationId xmlns:p14="http://schemas.microsoft.com/office/powerpoint/2010/main" val="3550223122"/>
      </p:ext>
    </p:extLst>
  </p:cSld>
  <p:clrMapOvr>
    <a:masterClrMapping/>
  </p:clrMapOvr>
</p:sld>
</file>

<file path=ppt/theme/theme1.xml><?xml version="1.0" encoding="utf-8"?>
<a:theme xmlns:a="http://schemas.openxmlformats.org/drawingml/2006/main" name="UAntwerpen-content">
  <a:themeElements>
    <a:clrScheme name="UA - WE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006CA9"/>
      </a:accent2>
      <a:accent3>
        <a:srgbClr val="EA2C38"/>
      </a:accent3>
      <a:accent4>
        <a:srgbClr val="ADA500"/>
      </a:accent4>
      <a:accent5>
        <a:srgbClr val="AC242A"/>
      </a:accent5>
      <a:accent6>
        <a:srgbClr val="44B8F3"/>
      </a:accent6>
      <a:hlink>
        <a:srgbClr val="7575CB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xtLst>
          <a:ext uri="{91240B29-F687-4f45-9708-019B960494DF}">
            <a14:hiddenLine xmlns:a14="http://schemas.microsoft.com/office/drawing/2010/main" xmlns="" xmlns:p="http://schemas.openxmlformats.org/presentationml/2006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lIns="180000" tIns="180000" rIns="180000" bIns="180000" rtlCol="0" anchor="ctr"/>
      <a:lstStyle>
        <a:defPPr marL="0" indent="0" algn="ctr">
          <a:spcAft>
            <a:spcPts val="450"/>
          </a:spcAft>
          <a:buFont typeface="Arial" charset="0"/>
          <a:buNone/>
          <a:defRPr sz="1800" b="1" dirty="0" err="1" smtClean="0">
            <a:solidFill>
              <a:schemeClr val="bg1"/>
            </a:solidFill>
            <a:latin typeface="+mn-lt"/>
            <a:ea typeface="Verdana Regular" charset="0"/>
            <a:cs typeface="Verdana Regular" charset="0"/>
            <a:sym typeface="Securitas Sans Light" charset="0"/>
          </a:defRPr>
        </a:defPPr>
      </a:lstStyle>
    </a:spDef>
    <a:lnDef>
      <a:spPr>
        <a:ln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0" indent="0" algn="l">
          <a:buFont typeface="Arial" panose="020B0604020202020204" pitchFamily="34" charset="0"/>
          <a:buNone/>
          <a:defRPr sz="2800" b="1" smtClean="0">
            <a:solidFill>
              <a:schemeClr val="tx1"/>
            </a:solidFill>
            <a:latin typeface="+mn-lt"/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dp_powerpoint" id="{FEF18948-FC9D-1340-AA00-430FBBA861E5}" vid="{591CA67A-998E-6049-B579-1B92244B0BFA}"/>
    </a:ext>
  </a:extLst>
</a:theme>
</file>

<file path=ppt/theme/theme2.xml><?xml version="1.0" encoding="utf-8"?>
<a:theme xmlns:a="http://schemas.openxmlformats.org/drawingml/2006/main" name="UAntwerpen_titleslides">
  <a:themeElements>
    <a:clrScheme name="UA - WE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006CA9"/>
      </a:accent2>
      <a:accent3>
        <a:srgbClr val="EA2C38"/>
      </a:accent3>
      <a:accent4>
        <a:srgbClr val="ADA500"/>
      </a:accent4>
      <a:accent5>
        <a:srgbClr val="AC242A"/>
      </a:accent5>
      <a:accent6>
        <a:srgbClr val="44B8F3"/>
      </a:accent6>
      <a:hlink>
        <a:srgbClr val="7575CB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7C9875C091B247AB9617006510CC43" ma:contentTypeVersion="9" ma:contentTypeDescription="Een nieuw document maken." ma:contentTypeScope="" ma:versionID="6792b0d8b1b497ec7b6f2fc518ad6b71">
  <xsd:schema xmlns:xsd="http://www.w3.org/2001/XMLSchema" xmlns:xs="http://www.w3.org/2001/XMLSchema" xmlns:p="http://schemas.microsoft.com/office/2006/metadata/properties" xmlns:ns2="a09e4e9c-009f-4841-8876-57cddbde6e17" xmlns:ns3="e4e19ae9-58fe-4993-a35b-a8a84bb511ff" targetNamespace="http://schemas.microsoft.com/office/2006/metadata/properties" ma:root="true" ma:fieldsID="4e3ada4487ef8e46945618bd17b59294" ns2:_="" ns3:_="">
    <xsd:import namespace="a09e4e9c-009f-4841-8876-57cddbde6e17"/>
    <xsd:import namespace="e4e19ae9-58fe-4993-a35b-a8a84bb511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9e4e9c-009f-4841-8876-57cddbde6e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e19ae9-58fe-4993-a35b-a8a84bb511f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D6EDECA-2FC6-4CC6-BF57-774C7A66E70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5A93269-0A2D-4449-AFE7-E8570D6EC4C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4449BF5-F7E1-46D5-B581-A176D4426B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9e4e9c-009f-4841-8876-57cddbde6e17"/>
    <ds:schemaRef ds:uri="e4e19ae9-58fe-4993-a35b-a8a84bb511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vdp_powerpoint</Template>
  <TotalTime>11008</TotalTime>
  <Words>1496</Words>
  <Application>Microsoft Macintosh PowerPoint</Application>
  <PresentationFormat>Widescreen</PresentationFormat>
  <Paragraphs>367</Paragraphs>
  <Slides>36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Helvetica</vt:lpstr>
      <vt:lpstr>Helvetica Neue</vt:lpstr>
      <vt:lpstr>ITC Officina Sans Std Book</vt:lpstr>
      <vt:lpstr>Trebuchet MS</vt:lpstr>
      <vt:lpstr>Verdana</vt:lpstr>
      <vt:lpstr>Wingdings</vt:lpstr>
      <vt:lpstr>UAntwerpen-content</vt:lpstr>
      <vt:lpstr>UAntwerpen_titleslides</vt:lpstr>
      <vt:lpstr>Weakly supervised  object localization</vt:lpstr>
      <vt:lpstr>Content</vt:lpstr>
      <vt:lpstr>Introduction</vt:lpstr>
      <vt:lpstr>Object recognition tasks and multi-instance WSOL</vt:lpstr>
      <vt:lpstr>Why WSOL?</vt:lpstr>
      <vt:lpstr>WSOL prior-art (deep learning)</vt:lpstr>
      <vt:lpstr>Problems of WSOL</vt:lpstr>
      <vt:lpstr>Research question</vt:lpstr>
      <vt:lpstr>Method</vt:lpstr>
      <vt:lpstr>Localization based on CAM methods</vt:lpstr>
      <vt:lpstr>Networks</vt:lpstr>
      <vt:lpstr>Datasets</vt:lpstr>
      <vt:lpstr>Metrics – MaxBoxAccV3</vt:lpstr>
      <vt:lpstr>Metrics – Pixel Average Precision (PxAP)</vt:lpstr>
      <vt:lpstr>Experiments</vt:lpstr>
      <vt:lpstr>Localization performance – MaxBoxAccV3</vt:lpstr>
      <vt:lpstr>Localization performance – PxAP</vt:lpstr>
      <vt:lpstr>Learning curves</vt:lpstr>
      <vt:lpstr>Next steps</vt:lpstr>
      <vt:lpstr>Next steps</vt:lpstr>
      <vt:lpstr>PowerPoint Presentation</vt:lpstr>
      <vt:lpstr>Backup</vt:lpstr>
      <vt:lpstr>Method</vt:lpstr>
      <vt:lpstr>Metrics – MaxBoxAccV3</vt:lpstr>
      <vt:lpstr>Multiple-instance WSOL - Metrics</vt:lpstr>
      <vt:lpstr>Experiments</vt:lpstr>
      <vt:lpstr>Box Accuracy at varying CAM thresholds (IOU 50)</vt:lpstr>
      <vt:lpstr>Precision-Recall at varying CAM thresholds</vt:lpstr>
      <vt:lpstr>Qualitative analysis: SYNTHETIC – 1 instance</vt:lpstr>
      <vt:lpstr>Qualitative analysis: SYNTHETIC – 2 instances</vt:lpstr>
      <vt:lpstr>Qualitative analysis: SYNTHETIC – 3 instances</vt:lpstr>
      <vt:lpstr>Qualitative analysis: SYNTHETIC – 4 instances</vt:lpstr>
      <vt:lpstr>CAM pixel value distributions</vt:lpstr>
      <vt:lpstr>Cumulative distribution function (CDF)</vt:lpstr>
      <vt:lpstr>Next steps</vt:lpstr>
      <vt:lpstr>Multiple-instance WSOL - 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Geert Goemaere</cp:lastModifiedBy>
  <cp:revision>400</cp:revision>
  <dcterms:created xsi:type="dcterms:W3CDTF">2020-12-07T09:05:54Z</dcterms:created>
  <dcterms:modified xsi:type="dcterms:W3CDTF">2023-02-14T14:47:32Z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0x010100707C9875C091B247AB9617006510CC43</vt:lpwstr>
  </property>
</Properties>
</file>